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57" r:id="rId13"/>
    <p:sldId id="258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VBtPTm7H8biha/z/lt+2A==" hashData="mTLMFXRcpUb8qY6z2VR+i3QxbIkyX7hUJQ0eLLUE6q1CE6AYDOxiYZowyXP+J05PqVwnVFazZwKij3GQ9VBjKg=="/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  <a:srgbClr val="00DFD5"/>
    <a:srgbClr val="B6EBFF"/>
    <a:srgbClr val="A6FFFB"/>
    <a:srgbClr val="FF7C80"/>
    <a:srgbClr val="FFD895"/>
    <a:srgbClr val="9EBFD5"/>
    <a:srgbClr val="FF66FF"/>
    <a:srgbClr val="FFCC99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F830188-B969-4C1E-9BEC-A16DF44C4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36D5A4-19F6-4846-B443-79BFCE6FA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B076-EF75-49C0-8B42-33FC4DC87C15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C1C7F5-D240-4A32-B1F9-8364FB453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D91279-AAB7-44CA-BD5B-3400430BCD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17861-E6A3-4120-B1D9-D03D89578B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66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01305-1233-4963-9788-0CC29BC474A6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69D1-FF98-4DBA-9245-B38DB034AD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50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9">
            <a:extLst>
              <a:ext uri="{FF2B5EF4-FFF2-40B4-BE49-F238E27FC236}">
                <a16:creationId xmlns:a16="http://schemas.microsoft.com/office/drawing/2014/main" id="{42A5A025-0591-4FFF-A8DB-2FC26CE1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2DDFA388-6384-47B4-8CB1-83C4D1404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08038"/>
            <a:ext cx="9701213" cy="442912"/>
          </a:xfrm>
          <a:prstGeom prst="rect">
            <a:avLst/>
          </a:prstGeom>
        </p:spPr>
        <p:txBody>
          <a:bodyPr lIns="0" anchor="ctr" anchorCtr="0"/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Datumsplatzhalter 42">
            <a:extLst>
              <a:ext uri="{FF2B5EF4-FFF2-40B4-BE49-F238E27FC236}">
                <a16:creationId xmlns:a16="http://schemas.microsoft.com/office/drawing/2014/main" id="{06832932-05A1-45FE-ADAD-104028F89A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673E5279-846E-4B0E-BFDC-73BA9CF9EC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45" name="Foliennummernplatzhalter 44">
            <a:extLst>
              <a:ext uri="{FF2B5EF4-FFF2-40B4-BE49-F238E27FC236}">
                <a16:creationId xmlns:a16="http://schemas.microsoft.com/office/drawing/2014/main" id="{873DC4EA-F212-4CDA-B820-C1E73B7389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4049E-027D-4651-9399-774A5B6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69219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491A92-4D20-4487-8BCC-6A3C104DCEC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5999" y="6412912"/>
            <a:ext cx="1417163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715090-8487-4357-9A22-9342019A43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98691" y="6412912"/>
            <a:ext cx="4180633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90C4B0-023C-4259-A093-CC2B3608D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8200" y="6412912"/>
            <a:ext cx="498695" cy="365125"/>
          </a:xfrm>
          <a:prstGeom prst="rect">
            <a:avLst/>
          </a:prstGeom>
        </p:spPr>
        <p:txBody>
          <a:bodyPr/>
          <a:lstStyle/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6AC4A9-4C13-44DD-8729-2B01CC7D30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52438"/>
            <a:ext cx="4826824" cy="9144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32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8C0E63C-CE36-4597-BA86-4B35DD61D30D}"/>
              </a:ext>
            </a:extLst>
          </p:cNvPr>
          <p:cNvSpPr/>
          <p:nvPr userDrawn="1"/>
        </p:nvSpPr>
        <p:spPr>
          <a:xfrm>
            <a:off x="0" y="6268828"/>
            <a:ext cx="12192000" cy="58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0722359-FD9E-4CC6-9A82-1F3896466A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5" y="6382037"/>
            <a:ext cx="833685" cy="39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03114F5-CA18-4DB6-95A1-414ACAF58D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10" y="6365416"/>
            <a:ext cx="920929" cy="396000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08E570DE-1B44-452B-939D-70A3CE35D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6412912"/>
            <a:ext cx="141716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29F5C834-1AE6-4FD2-BE24-4CE6223AB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91" y="6412912"/>
            <a:ext cx="418063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28" name="Foliennummernplatzhalter 14">
            <a:extLst>
              <a:ext uri="{FF2B5EF4-FFF2-40B4-BE49-F238E27FC236}">
                <a16:creationId xmlns:a16="http://schemas.microsoft.com/office/drawing/2014/main" id="{D88FA728-F515-4385-9BCE-02044DDB8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12912"/>
            <a:ext cx="498695" cy="365125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00CBB1-6A51-4C18-876C-A348D8230C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332" y="6231120"/>
            <a:ext cx="10536468" cy="514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C8DEEF0-6B8C-46B9-BDAC-E2FD16AD7BB3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332" y="1271850"/>
            <a:ext cx="10536468" cy="514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600A2729-982F-4F75-B5AD-9F9D08C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32032" cy="4432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7552492-5018-4BFD-B1B8-5B81BAFC7A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9748" y="161678"/>
            <a:ext cx="2574052" cy="920111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31F3FDE-FDC0-4831-9A80-DEFF65C26326}"/>
              </a:ext>
            </a:extLst>
          </p:cNvPr>
          <p:cNvGrpSpPr/>
          <p:nvPr userDrawn="1"/>
        </p:nvGrpSpPr>
        <p:grpSpPr>
          <a:xfrm>
            <a:off x="817332" y="1208516"/>
            <a:ext cx="10557336" cy="167752"/>
            <a:chOff x="817332" y="1463040"/>
            <a:chExt cx="10536468" cy="133592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9EF54E8-7025-4A98-BB7B-A4D313E934C9}"/>
                </a:ext>
              </a:extLst>
            </p:cNvPr>
            <p:cNvSpPr/>
            <p:nvPr userDrawn="1"/>
          </p:nvSpPr>
          <p:spPr>
            <a:xfrm>
              <a:off x="817332" y="1463040"/>
              <a:ext cx="10536468" cy="133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F3EF6340-3262-4BDD-BF24-1AE3D39D34D6}"/>
                </a:ext>
              </a:extLst>
            </p:cNvPr>
            <p:cNvCxnSpPr>
              <a:cxnSpLocks/>
              <a:stCxn id="37" idx="1"/>
              <a:endCxn id="37" idx="3"/>
            </p:cNvCxnSpPr>
            <p:nvPr userDrawn="1"/>
          </p:nvCxnSpPr>
          <p:spPr>
            <a:xfrm>
              <a:off x="817332" y="1529836"/>
              <a:ext cx="10536468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hyperlink" Target="2018_RoadShow_sycat-Unterweisung.pptx#-1,15,Sycat Unterweisung" TargetMode="External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hyperlink" Target="2018_RoadShow_sycat-Unterweisung.pptx#-1,14,Sycat Unterweisung" TargetMode="External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24" Type="http://schemas.openxmlformats.org/officeDocument/2006/relationships/hyperlink" Target="2018_RoadShow_sycat-Unterweisung.pptx#-1,13,Sycat Unterweisung" TargetMode="External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17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16.png"/><Relationship Id="rId27" Type="http://schemas.openxmlformats.org/officeDocument/2006/relationships/hyperlink" Target="2018_RoadShow_sycat-Unterweisung.pptx#-1,16,Sycat Unterweisu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hyperlink" Target="2018_RoadShow_sycat-Unterweisung.pptx#-1,12,Sycat Unterweisung" TargetMode="Externa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svg"/><Relationship Id="rId10" Type="http://schemas.openxmlformats.org/officeDocument/2006/relationships/hyperlink" Target="2018_RoadShow_sycat-Unterweisung.pptx#-1,12,Sycat Unterweisun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12" Type="http://schemas.openxmlformats.org/officeDocument/2006/relationships/image" Target="../media/image46.svg"/><Relationship Id="rId17" Type="http://schemas.openxmlformats.org/officeDocument/2006/relationships/hyperlink" Target="2018_RoadShow_sycat-Unterweisung.pptx#-1,12,Sycat Unterweisung" TargetMode="External"/><Relationship Id="rId2" Type="http://schemas.openxmlformats.org/officeDocument/2006/relationships/image" Target="../media/image50.jp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5" Type="http://schemas.openxmlformats.org/officeDocument/2006/relationships/image" Target="../media/image53.png"/><Relationship Id="rId10" Type="http://schemas.openxmlformats.org/officeDocument/2006/relationships/image" Target="../media/image44.svg"/><Relationship Id="rId4" Type="http://schemas.openxmlformats.org/officeDocument/2006/relationships/image" Target="../media/image32.svg"/><Relationship Id="rId9" Type="http://schemas.openxmlformats.org/officeDocument/2006/relationships/image" Target="../media/image43.png"/><Relationship Id="rId1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2018_RoadShow_sycat-Unterweisung.pptx#-1,12,Sycat Unterweisung" TargetMode="Externa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00ADC89E-EEE4-4A3D-A7B5-432D646F81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FBEF2E-D9FE-4643-9E5A-DBAB78D01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9748" y="161678"/>
            <a:ext cx="2574052" cy="92011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EEC02F-A20C-4672-80B1-2298D7A7D4D6}"/>
              </a:ext>
            </a:extLst>
          </p:cNvPr>
          <p:cNvSpPr txBox="1"/>
          <p:nvPr/>
        </p:nvSpPr>
        <p:spPr>
          <a:xfrm>
            <a:off x="4404220" y="4780304"/>
            <a:ext cx="7029149" cy="1861073"/>
          </a:xfrm>
          <a:prstGeom prst="rect">
            <a:avLst/>
          </a:prstGeom>
          <a:effectLst/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5400" cap="all" dirty="0">
                <a:latin typeface="+mj-lt"/>
              </a:rPr>
              <a:t>Digitale Schulungen </a:t>
            </a:r>
            <a:br>
              <a:rPr lang="de-DE" sz="5400" cap="all" dirty="0">
                <a:latin typeface="+mj-lt"/>
              </a:rPr>
            </a:br>
            <a:r>
              <a:rPr lang="de-DE" sz="5400" cap="all" dirty="0">
                <a:latin typeface="+mj-lt"/>
              </a:rPr>
              <a:t>und Unterweisungen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1E39A2-86BA-4254-9124-F2A385E07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9" y="1334242"/>
            <a:ext cx="5795466" cy="47426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624631-98B3-4D42-93FB-D930ED77A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02" y="4135771"/>
            <a:ext cx="3120436" cy="24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C577EB9-8B15-46EC-A4A7-D272EAFD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53" y="1504419"/>
            <a:ext cx="8821533" cy="46533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F99F77-E9F1-4E32-B85E-49C0BDDA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428659-5F60-4512-BDFE-76AB8D560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Funktionalität und Leistung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39A42E-3C83-4603-918F-A16E20A34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9BCCB6-DFC8-4FF3-89DC-1E811E5CDD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B897F-6EE6-46FE-BCFA-B47E1BA19E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2E901A-201E-436A-9CF0-A36B6B0F67AB}"/>
              </a:ext>
            </a:extLst>
          </p:cNvPr>
          <p:cNvSpPr txBox="1"/>
          <p:nvPr/>
        </p:nvSpPr>
        <p:spPr>
          <a:xfrm>
            <a:off x="838200" y="1580973"/>
            <a:ext cx="6118077" cy="4389320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Schulungen unabhängig von Ort und Zeit, auch mobiles Lernen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Auditgerechte Dokumentation erfolgter Schulungen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Zentrale Speicherung aller Daten 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Minimaler Verwaltungs- und Einarbeitungsaufwand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Team-Management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Unterstützung zahlreicher Formate sowie von gekauften Schulungen, Multiple-Choice Tests, Drag-and-Drop Tests, Lernvideos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Optionale Verständniskontrollen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Automatische Ausstellung von Zertifikaten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Darstellung der Unternehmensstruktur mit flexiblen Hierarchien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Persönliches Dashboard mit allen wichtigen Informationen auf einem Blick</a:t>
            </a:r>
          </a:p>
          <a:p>
            <a:pPr marL="216000" indent="-2160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b="1" dirty="0"/>
              <a:t>Förderung der Selbstständigkeit von Mitarbeitern und ihrer Identifikation mit dem Unternehmen</a:t>
            </a:r>
          </a:p>
        </p:txBody>
      </p:sp>
    </p:spTree>
    <p:extLst>
      <p:ext uri="{BB962C8B-B14F-4D97-AF65-F5344CB8AC3E}">
        <p14:creationId xmlns:p14="http://schemas.microsoft.com/office/powerpoint/2010/main" val="39130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9C115-7BCC-473D-A073-62A6F1FA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420434-B0CB-4F3C-AF2C-13259E775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Return on Investment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1B4A6-DE6D-4867-B3F4-E8F14D7E23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396D2-2C3A-4AA5-9E87-0D31062601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71A310-DE8D-4467-A1A2-B9CBA3B3DB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DB999B4-D472-4F90-96D4-881A443426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1" y="1586186"/>
          <a:ext cx="6674961" cy="448056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713601">
                  <a:extLst>
                    <a:ext uri="{9D8B030D-6E8A-4147-A177-3AD203B41FA5}">
                      <a16:colId xmlns:a16="http://schemas.microsoft.com/office/drawing/2014/main" val="1977098391"/>
                    </a:ext>
                  </a:extLst>
                </a:gridCol>
                <a:gridCol w="961360">
                  <a:extLst>
                    <a:ext uri="{9D8B030D-6E8A-4147-A177-3AD203B41FA5}">
                      <a16:colId xmlns:a16="http://schemas.microsoft.com/office/drawing/2014/main" val="1744834349"/>
                    </a:ext>
                  </a:extLst>
                </a:gridCol>
              </a:tblGrid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Anzahl Mitarbeiter:</a:t>
                      </a:r>
                      <a:endParaRPr lang="de-DE" sz="12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250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4173278109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Durchschnittliche Gruppenstärke: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30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241402595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Anzahl Unterweisungen pro Jahr je Führungskraft: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5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2333223040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Durchschnittliche Anzahl an Veranstaltungen je durchzuführender Unterweisung:</a:t>
                      </a:r>
                      <a:endParaRPr lang="de-DE" sz="1200" baseline="0" dirty="0"/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3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3173511927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Gesamtzahl der Unterweisungsveranstaltungen je Führungskraft: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15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1015379835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>
                          <a:solidFill>
                            <a:schemeClr val="bg1"/>
                          </a:solidFill>
                        </a:rPr>
                        <a:t>Zeitbedarf je Führungskraft für</a:t>
                      </a:r>
                      <a:endParaRPr lang="de-DE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aseline="0" dirty="0"/>
                    </a:p>
                  </a:txBody>
                  <a:tcPr marL="108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72250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Vorbereitung einer Unterweisung: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0,50 h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67556703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Organisation einer Unterweisung: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0,25 h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3933481404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Durchführung einer Unterweisung: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1,00 h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181040461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>
                          <a:solidFill>
                            <a:schemeClr val="bg1"/>
                          </a:solidFill>
                        </a:rPr>
                        <a:t>Zeitbedarf je Mitarbeiter für</a:t>
                      </a:r>
                      <a:endParaRPr lang="de-DE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aseline="0" dirty="0"/>
                    </a:p>
                  </a:txBody>
                  <a:tcPr marL="108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70841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Durchführung einer Unterweisung in Präsenzform: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1,00 h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273649145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Hin- und Rückweg zur bzw. von einer Unterweisung: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0,16 h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2821995231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Prozentuale Verringerung der Unterweisungsdauer mit </a:t>
                      </a:r>
                      <a:r>
                        <a:rPr lang="de-DE" sz="1200" u="none" strike="noStrike" kern="1200" baseline="0" dirty="0" err="1"/>
                        <a:t>sycat</a:t>
                      </a:r>
                      <a:r>
                        <a:rPr lang="de-DE" sz="1200" u="none" strike="noStrike" kern="1200" baseline="0" dirty="0"/>
                        <a:t> Unterweisung gegenüber der Präsenzform:</a:t>
                      </a: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50 %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1812203843"/>
                  </a:ext>
                </a:extLst>
              </a:tr>
              <a:tr h="2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Interner </a:t>
                      </a:r>
                      <a:r>
                        <a:rPr lang="de-DE" sz="1200" u="none" strike="noStrike" kern="1200" baseline="0" dirty="0" err="1"/>
                        <a:t>Verrechungssatz</a:t>
                      </a:r>
                      <a:r>
                        <a:rPr lang="de-DE" sz="1200" u="none" strike="noStrike" kern="1200" baseline="0" dirty="0"/>
                        <a:t> je Führungskraft:</a:t>
                      </a:r>
                      <a:endParaRPr lang="de-DE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75,00 €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3439628592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baseline="0" dirty="0"/>
                        <a:t>Interner </a:t>
                      </a:r>
                      <a:r>
                        <a:rPr lang="de-DE" sz="1200" u="none" strike="noStrike" kern="1200" baseline="0" dirty="0" err="1"/>
                        <a:t>Verrechungssatz</a:t>
                      </a:r>
                      <a:r>
                        <a:rPr lang="de-DE" sz="1200" u="none" strike="noStrike" kern="1200" baseline="0" dirty="0"/>
                        <a:t> je Mitarbeiter: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aseline="0" dirty="0"/>
                        <a:t>50 €</a:t>
                      </a:r>
                    </a:p>
                  </a:txBody>
                  <a:tcPr marL="108000" anchor="ctr"/>
                </a:tc>
                <a:extLst>
                  <a:ext uri="{0D108BD9-81ED-4DB2-BD59-A6C34878D82A}">
                    <a16:rowId xmlns:a16="http://schemas.microsoft.com/office/drawing/2014/main" val="2976576376"/>
                  </a:ext>
                </a:extLst>
              </a:tr>
            </a:tbl>
          </a:graphicData>
        </a:graphic>
      </p:graphicFrame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FDC39EA-9F92-4108-BF08-F9F03A0F420F}"/>
              </a:ext>
            </a:extLst>
          </p:cNvPr>
          <p:cNvCxnSpPr/>
          <p:nvPr/>
        </p:nvCxnSpPr>
        <p:spPr>
          <a:xfrm>
            <a:off x="6727971" y="1577130"/>
            <a:ext cx="0" cy="447283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18AA35D-D7AB-4283-9EC1-24BC63D8C869}"/>
              </a:ext>
            </a:extLst>
          </p:cNvPr>
          <p:cNvSpPr txBox="1"/>
          <p:nvPr/>
        </p:nvSpPr>
        <p:spPr>
          <a:xfrm>
            <a:off x="7994708" y="1501630"/>
            <a:ext cx="3359091" cy="65434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algn="l"/>
            <a:r>
              <a:rPr lang="de-DE" sz="1600" dirty="0"/>
              <a:t>Unterweisungsaufwand in Präsenzform (</a:t>
            </a:r>
            <a:r>
              <a:rPr lang="de-DE" sz="1600" dirty="0" err="1"/>
              <a:t>Geasmtkosten</a:t>
            </a:r>
            <a:r>
              <a:rPr lang="de-DE" sz="1600" dirty="0"/>
              <a:t> pro Jahr):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A2E32D-43F9-4FDD-A3E3-7F81856F3286}"/>
              </a:ext>
            </a:extLst>
          </p:cNvPr>
          <p:cNvSpPr txBox="1"/>
          <p:nvPr/>
        </p:nvSpPr>
        <p:spPr>
          <a:xfrm>
            <a:off x="7994708" y="3078760"/>
            <a:ext cx="3359091" cy="876649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algn="l"/>
            <a:r>
              <a:rPr lang="de-DE" sz="1600" dirty="0"/>
              <a:t>Unterweisungsaufwand mit </a:t>
            </a:r>
            <a:br>
              <a:rPr lang="de-DE" sz="1600" dirty="0"/>
            </a:br>
            <a:r>
              <a:rPr lang="de-DE" sz="1600" dirty="0" err="1"/>
              <a:t>sycat</a:t>
            </a:r>
            <a:r>
              <a:rPr lang="de-DE" sz="1600" dirty="0"/>
              <a:t> Unterweisung</a:t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e-DE" sz="1600" dirty="0" err="1"/>
              <a:t>Geasmtkosten</a:t>
            </a:r>
            <a:r>
              <a:rPr lang="de-DE" sz="1600" dirty="0"/>
              <a:t> pro Jahr):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D656D7-DDBF-434E-8F13-857C7992C8BF}"/>
              </a:ext>
            </a:extLst>
          </p:cNvPr>
          <p:cNvSpPr txBox="1"/>
          <p:nvPr/>
        </p:nvSpPr>
        <p:spPr>
          <a:xfrm>
            <a:off x="7994708" y="2155971"/>
            <a:ext cx="3359091" cy="57045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ctr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86.843,75 €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0F69EB-8425-4BA3-BD72-344D6B1E42A5}"/>
              </a:ext>
            </a:extLst>
          </p:cNvPr>
          <p:cNvSpPr txBox="1"/>
          <p:nvPr/>
        </p:nvSpPr>
        <p:spPr>
          <a:xfrm>
            <a:off x="7994708" y="3976380"/>
            <a:ext cx="3359091" cy="57045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ctr">
            <a:norm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31.925,00 €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1E3CCA-83F2-47E3-A9B1-95ED77F4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9382" y="4815281"/>
            <a:ext cx="1624418" cy="125146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100">
            <a:extLst>
              <a:ext uri="{FF2B5EF4-FFF2-40B4-BE49-F238E27FC236}">
                <a16:creationId xmlns:a16="http://schemas.microsoft.com/office/drawing/2014/main" id="{4F324D8B-AAD2-47FA-B1A0-15296F103697}"/>
              </a:ext>
            </a:extLst>
          </p:cNvPr>
          <p:cNvSpPr txBox="1"/>
          <p:nvPr/>
        </p:nvSpPr>
        <p:spPr>
          <a:xfrm>
            <a:off x="3508754" y="5692709"/>
            <a:ext cx="1860935" cy="29061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algn="ctr"/>
            <a:r>
              <a:rPr lang="de-DE" sz="1200" b="1" dirty="0"/>
              <a:t>Planung der Kurse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C7CC4-3A53-422D-969C-81314FB3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35A508-39DF-4DFB-B409-862516BD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Zusammenspiel </a:t>
            </a:r>
            <a:r>
              <a:rPr lang="de-DE" dirty="0" err="1"/>
              <a:t>sycat</a:t>
            </a:r>
            <a:r>
              <a:rPr lang="de-DE" dirty="0"/>
              <a:t> IMS Portal und </a:t>
            </a:r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D0E8-9BD7-4A92-9ABB-F112BC0049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4D85-C7E2-4485-8C62-B1C7A58ADB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4B0F7-BA35-46C5-9DCB-DE19226D0A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DECE3BCA-D5E9-4FE8-8D09-4C54287AC4B1}"/>
              </a:ext>
            </a:extLst>
          </p:cNvPr>
          <p:cNvGrpSpPr/>
          <p:nvPr/>
        </p:nvGrpSpPr>
        <p:grpSpPr>
          <a:xfrm>
            <a:off x="3155354" y="1515326"/>
            <a:ext cx="2686882" cy="1623228"/>
            <a:chOff x="3155354" y="1448214"/>
            <a:chExt cx="2686882" cy="1623228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647DCFE8-85C9-45F0-B230-D2E6C2653084}"/>
                </a:ext>
              </a:extLst>
            </p:cNvPr>
            <p:cNvSpPr/>
            <p:nvPr/>
          </p:nvSpPr>
          <p:spPr>
            <a:xfrm>
              <a:off x="3155354" y="1448214"/>
              <a:ext cx="2686882" cy="162322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A1338FB-8348-416A-B185-91AF70C0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2145" y="1939593"/>
              <a:ext cx="638185" cy="501906"/>
            </a:xfrm>
            <a:prstGeom prst="rect">
              <a:avLst/>
            </a:prstGeom>
          </p:spPr>
        </p:pic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02D0D681-AF6D-4B35-A380-9562870A39BC}"/>
              </a:ext>
            </a:extLst>
          </p:cNvPr>
          <p:cNvGrpSpPr/>
          <p:nvPr/>
        </p:nvGrpSpPr>
        <p:grpSpPr>
          <a:xfrm>
            <a:off x="4211248" y="1694032"/>
            <a:ext cx="1426526" cy="549666"/>
            <a:chOff x="4211248" y="1626920"/>
            <a:chExt cx="1426526" cy="549666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215E631-72C3-4204-A505-70840D55F3C9}"/>
                </a:ext>
              </a:extLst>
            </p:cNvPr>
            <p:cNvSpPr txBox="1"/>
            <p:nvPr/>
          </p:nvSpPr>
          <p:spPr>
            <a:xfrm>
              <a:off x="4773708" y="1648080"/>
              <a:ext cx="864066" cy="528506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rmAutofit/>
            </a:bodyPr>
            <a:lstStyle/>
            <a:p>
              <a:pPr algn="l"/>
              <a:r>
                <a:rPr lang="de-DE" sz="1200" dirty="0">
                  <a:solidFill>
                    <a:schemeClr val="bg1">
                      <a:lumMod val="65000"/>
                    </a:schemeClr>
                  </a:solidFill>
                </a:rPr>
                <a:t>Allgemeines Dokument</a:t>
              </a: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F3ECB30-6770-45A0-9774-C0C93837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1248" y="1626920"/>
              <a:ext cx="470785" cy="546941"/>
            </a:xfrm>
            <a:prstGeom prst="rect">
              <a:avLst/>
            </a:prstGeom>
          </p:spPr>
        </p:pic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9B9E3E0C-6D2F-42F3-BCF3-FB6158E97E6F}"/>
              </a:ext>
            </a:extLst>
          </p:cNvPr>
          <p:cNvGrpSpPr/>
          <p:nvPr/>
        </p:nvGrpSpPr>
        <p:grpSpPr>
          <a:xfrm>
            <a:off x="4211248" y="2369532"/>
            <a:ext cx="1630988" cy="640185"/>
            <a:chOff x="4211248" y="2302420"/>
            <a:chExt cx="1630988" cy="640185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304A097-4A69-4E59-BEBE-2E639B8E7EA8}"/>
                </a:ext>
              </a:extLst>
            </p:cNvPr>
            <p:cNvSpPr txBox="1"/>
            <p:nvPr/>
          </p:nvSpPr>
          <p:spPr>
            <a:xfrm>
              <a:off x="4773708" y="2302420"/>
              <a:ext cx="1068528" cy="640185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algn="l"/>
              <a:r>
                <a:rPr lang="de-DE" sz="1200" dirty="0"/>
                <a:t>Unterweisungs-pflichtiges Dokument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92CCBD0-579F-473E-8222-4CAE8C6EF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11248" y="2348373"/>
              <a:ext cx="470785" cy="546941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628D049-D9FA-4CB0-B84E-B5CB4FB3C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14464" y="2542014"/>
              <a:ext cx="278583" cy="278583"/>
            </a:xfrm>
            <a:prstGeom prst="rect">
              <a:avLst/>
            </a:prstGeom>
          </p:spPr>
        </p:pic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D6629435-4708-46AF-96C5-8C2D293C0BEF}"/>
              </a:ext>
            </a:extLst>
          </p:cNvPr>
          <p:cNvGrpSpPr/>
          <p:nvPr/>
        </p:nvGrpSpPr>
        <p:grpSpPr>
          <a:xfrm>
            <a:off x="6878036" y="1583078"/>
            <a:ext cx="1952908" cy="1555474"/>
            <a:chOff x="6878036" y="1515966"/>
            <a:chExt cx="1952908" cy="1555474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C1865E2-C111-46BD-A22F-1BCBD0264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81939" y="1929780"/>
              <a:ext cx="638185" cy="501906"/>
            </a:xfrm>
            <a:prstGeom prst="rect">
              <a:avLst/>
            </a:prstGeom>
          </p:spPr>
        </p:pic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E2DEDF57-5D46-4BAE-BCF5-6BC2A068A0C2}"/>
                </a:ext>
              </a:extLst>
            </p:cNvPr>
            <p:cNvSpPr/>
            <p:nvPr/>
          </p:nvSpPr>
          <p:spPr>
            <a:xfrm>
              <a:off x="6878036" y="1515966"/>
              <a:ext cx="1952908" cy="155547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DA5776D5-343D-4BD8-8324-7375FCAC5E72}"/>
              </a:ext>
            </a:extLst>
          </p:cNvPr>
          <p:cNvGrpSpPr/>
          <p:nvPr/>
        </p:nvGrpSpPr>
        <p:grpSpPr>
          <a:xfrm>
            <a:off x="7779750" y="1797346"/>
            <a:ext cx="1113134" cy="1096203"/>
            <a:chOff x="7779750" y="1730234"/>
            <a:chExt cx="1113134" cy="1096203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372E618-A0AF-4C42-8EA4-E391833A6886}"/>
                </a:ext>
              </a:extLst>
            </p:cNvPr>
            <p:cNvSpPr txBox="1"/>
            <p:nvPr/>
          </p:nvSpPr>
          <p:spPr>
            <a:xfrm>
              <a:off x="7779750" y="2297931"/>
              <a:ext cx="1113134" cy="528506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r>
                <a:rPr lang="de-DE" sz="1200" dirty="0"/>
                <a:t>Veröffentlichte Unterweisung „in Planung“</a:t>
              </a: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AFB3EE1D-D217-4633-BD1B-DE7D0D784B0C}"/>
                </a:ext>
              </a:extLst>
            </p:cNvPr>
            <p:cNvGrpSpPr/>
            <p:nvPr/>
          </p:nvGrpSpPr>
          <p:grpSpPr>
            <a:xfrm>
              <a:off x="7779750" y="1730234"/>
              <a:ext cx="470785" cy="546941"/>
              <a:chOff x="7573198" y="1607785"/>
              <a:chExt cx="470785" cy="546941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DECC159C-1AA4-496F-9A00-757982DF7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73198" y="1607785"/>
                <a:ext cx="470785" cy="546941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8ECE6DBB-F893-48AD-893C-3030017A7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676414" y="1801426"/>
                <a:ext cx="278583" cy="278583"/>
              </a:xfrm>
              <a:prstGeom prst="rect">
                <a:avLst/>
              </a:prstGeom>
            </p:spPr>
          </p:pic>
        </p:grp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B43CAE59-7062-4181-9EC6-1239440C26B4}"/>
              </a:ext>
            </a:extLst>
          </p:cNvPr>
          <p:cNvGrpSpPr/>
          <p:nvPr/>
        </p:nvGrpSpPr>
        <p:grpSpPr>
          <a:xfrm>
            <a:off x="1985519" y="1646472"/>
            <a:ext cx="1081838" cy="1321601"/>
            <a:chOff x="1985519" y="1579360"/>
            <a:chExt cx="1081838" cy="1321601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831AF09-4888-4F99-A424-77CAFE0A1A33}"/>
                </a:ext>
              </a:extLst>
            </p:cNvPr>
            <p:cNvSpPr txBox="1"/>
            <p:nvPr/>
          </p:nvSpPr>
          <p:spPr>
            <a:xfrm>
              <a:off x="2015841" y="2288343"/>
              <a:ext cx="1051516" cy="612618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r>
                <a:rPr lang="de-DE" sz="1200" dirty="0"/>
                <a:t>Neues Dokument wird angelegt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A7EBC59-CD60-48F6-9B3A-7D566724D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5540" y="1579360"/>
              <a:ext cx="470785" cy="546941"/>
            </a:xfrm>
            <a:prstGeom prst="rect">
              <a:avLst/>
            </a:prstGeom>
          </p:spPr>
        </p:pic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B1A4B872-A0FC-46FE-A5BD-1F3EBCC45488}"/>
                </a:ext>
              </a:extLst>
            </p:cNvPr>
            <p:cNvCxnSpPr>
              <a:cxnSpLocks/>
            </p:cNvCxnSpPr>
            <p:nvPr/>
          </p:nvCxnSpPr>
          <p:spPr>
            <a:xfrm>
              <a:off x="1985519" y="2236052"/>
              <a:ext cx="974453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1FAAAFA1-6C80-4FF9-8045-8FC9CEDD5DFE}"/>
              </a:ext>
            </a:extLst>
          </p:cNvPr>
          <p:cNvGrpSpPr/>
          <p:nvPr/>
        </p:nvGrpSpPr>
        <p:grpSpPr>
          <a:xfrm>
            <a:off x="9978132" y="1652843"/>
            <a:ext cx="1336499" cy="1386815"/>
            <a:chOff x="9978132" y="1585731"/>
            <a:chExt cx="1336499" cy="1386815"/>
          </a:xfrm>
        </p:grpSpPr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2092A80F-93F7-410E-BE19-0E247916021D}"/>
                </a:ext>
              </a:extLst>
            </p:cNvPr>
            <p:cNvGrpSpPr/>
            <p:nvPr/>
          </p:nvGrpSpPr>
          <p:grpSpPr>
            <a:xfrm>
              <a:off x="9978132" y="2583189"/>
              <a:ext cx="335143" cy="389357"/>
              <a:chOff x="9794355" y="2877053"/>
              <a:chExt cx="470785" cy="54694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C73F54AE-5FEA-48E6-BAFE-8C5CCDC10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94355" y="2877053"/>
                <a:ext cx="470785" cy="546941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20391256-CDE2-4CD4-8185-142839396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90455" y="3048206"/>
                <a:ext cx="278583" cy="278583"/>
              </a:xfrm>
              <a:prstGeom prst="rect">
                <a:avLst/>
              </a:prstGeom>
            </p:spPr>
          </p:pic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DB9CEF1-C736-425E-86A2-77475A10B283}"/>
                </a:ext>
              </a:extLst>
            </p:cNvPr>
            <p:cNvSpPr txBox="1"/>
            <p:nvPr/>
          </p:nvSpPr>
          <p:spPr>
            <a:xfrm>
              <a:off x="10374197" y="1810812"/>
              <a:ext cx="940434" cy="941937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rmAutofit/>
            </a:bodyPr>
            <a:lstStyle/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E-Mail</a:t>
              </a:r>
            </a:p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Dokument</a:t>
              </a:r>
            </a:p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Verteiler</a:t>
              </a: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C4C56EE-DEC9-42F6-A421-E71AD371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10072349" y="2086201"/>
              <a:ext cx="146708" cy="376235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7038CD7B-81A5-408B-A421-A537742A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06700" y="1585731"/>
              <a:ext cx="278007" cy="379717"/>
            </a:xfrm>
            <a:prstGeom prst="rect">
              <a:avLst/>
            </a:prstGeom>
          </p:spPr>
        </p:pic>
      </p:grp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FEE8CD81-014E-428D-ACB5-A7B4E22A11F9}"/>
              </a:ext>
            </a:extLst>
          </p:cNvPr>
          <p:cNvCxnSpPr>
            <a:cxnSpLocks/>
          </p:cNvCxnSpPr>
          <p:nvPr/>
        </p:nvCxnSpPr>
        <p:spPr>
          <a:xfrm>
            <a:off x="5936279" y="2303124"/>
            <a:ext cx="85181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1008748-7B4B-45FB-B643-2D323209E336}"/>
              </a:ext>
            </a:extLst>
          </p:cNvPr>
          <p:cNvGrpSpPr/>
          <p:nvPr/>
        </p:nvGrpSpPr>
        <p:grpSpPr>
          <a:xfrm>
            <a:off x="5961446" y="4070675"/>
            <a:ext cx="874326" cy="498415"/>
            <a:chOff x="5961446" y="4003563"/>
            <a:chExt cx="874326" cy="498415"/>
          </a:xfrm>
        </p:grpSpPr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9FACA09C-4E33-4D98-B9C7-5E0C97A3B40F}"/>
                </a:ext>
              </a:extLst>
            </p:cNvPr>
            <p:cNvCxnSpPr>
              <a:cxnSpLocks/>
            </p:cNvCxnSpPr>
            <p:nvPr/>
          </p:nvCxnSpPr>
          <p:spPr>
            <a:xfrm>
              <a:off x="5961446" y="4501978"/>
              <a:ext cx="85181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FA3D8EA-6B24-4D88-A26F-F081D0226003}"/>
                </a:ext>
              </a:extLst>
            </p:cNvPr>
            <p:cNvSpPr txBox="1"/>
            <p:nvPr/>
          </p:nvSpPr>
          <p:spPr>
            <a:xfrm>
              <a:off x="6008270" y="4003563"/>
              <a:ext cx="827502" cy="441133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r>
                <a:rPr lang="de-DE" sz="1200" dirty="0"/>
                <a:t>Kurs erstellen</a:t>
              </a: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A06C982F-9A0F-42E1-BCD7-ED51642ABF15}"/>
              </a:ext>
            </a:extLst>
          </p:cNvPr>
          <p:cNvGrpSpPr/>
          <p:nvPr/>
        </p:nvGrpSpPr>
        <p:grpSpPr>
          <a:xfrm>
            <a:off x="10184905" y="4546470"/>
            <a:ext cx="1133513" cy="1131639"/>
            <a:chOff x="10184905" y="4479358"/>
            <a:chExt cx="1133513" cy="1131639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CCF7E104-42BE-4D06-8C4A-3DA0EE19E94C}"/>
                </a:ext>
              </a:extLst>
            </p:cNvPr>
            <p:cNvGrpSpPr/>
            <p:nvPr/>
          </p:nvGrpSpPr>
          <p:grpSpPr>
            <a:xfrm>
              <a:off x="10184905" y="4479358"/>
              <a:ext cx="1068837" cy="360997"/>
              <a:chOff x="10707048" y="4318141"/>
              <a:chExt cx="1068837" cy="360997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9EE2837D-5B99-4824-9310-291BA1EA4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095348" y="4318141"/>
                <a:ext cx="292236" cy="360997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1521CC86-F4BC-4099-B121-E6290B210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707048" y="4318141"/>
                <a:ext cx="292236" cy="360997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DA97080D-FDC9-4DAC-A13A-1EFA52FDC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483649" y="4318141"/>
                <a:ext cx="292236" cy="360997"/>
              </a:xfrm>
              <a:prstGeom prst="rect">
                <a:avLst/>
              </a:prstGeom>
            </p:spPr>
          </p:pic>
        </p:grp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CFA9D4A1-ABC7-41AF-B5F8-8D537E661CE7}"/>
                </a:ext>
              </a:extLst>
            </p:cNvPr>
            <p:cNvSpPr txBox="1"/>
            <p:nvPr/>
          </p:nvSpPr>
          <p:spPr>
            <a:xfrm>
              <a:off x="10200245" y="4827949"/>
              <a:ext cx="1118173" cy="783048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5"/>
                  </a:solidFill>
                </a:rPr>
                <a:t>Unterweisungs-pflichtige</a:t>
              </a:r>
            </a:p>
          </p:txBody>
        </p:sp>
      </p:grp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522ADD09-30FB-471E-9E04-ECBA7DF06C9B}"/>
              </a:ext>
            </a:extLst>
          </p:cNvPr>
          <p:cNvCxnSpPr>
            <a:cxnSpLocks/>
          </p:cNvCxnSpPr>
          <p:nvPr/>
        </p:nvCxnSpPr>
        <p:spPr>
          <a:xfrm flipH="1">
            <a:off x="9405635" y="5157575"/>
            <a:ext cx="66671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FF8DF215-D200-4DE0-A70E-7E4DDB92B635}"/>
              </a:ext>
            </a:extLst>
          </p:cNvPr>
          <p:cNvCxnSpPr>
            <a:cxnSpLocks/>
          </p:cNvCxnSpPr>
          <p:nvPr/>
        </p:nvCxnSpPr>
        <p:spPr>
          <a:xfrm>
            <a:off x="9407408" y="4462018"/>
            <a:ext cx="66494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CC10CBC4-2F16-4BC3-B991-261C0C7A40E9}"/>
              </a:ext>
            </a:extLst>
          </p:cNvPr>
          <p:cNvGrpSpPr/>
          <p:nvPr/>
        </p:nvGrpSpPr>
        <p:grpSpPr>
          <a:xfrm>
            <a:off x="7846192" y="4071347"/>
            <a:ext cx="1563279" cy="464049"/>
            <a:chOff x="7846192" y="4004235"/>
            <a:chExt cx="1563279" cy="464049"/>
          </a:xfrm>
        </p:grpSpPr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3391E55C-1166-4561-9D6C-3BBB52779032}"/>
                </a:ext>
              </a:extLst>
            </p:cNvPr>
            <p:cNvGrpSpPr/>
            <p:nvPr/>
          </p:nvGrpSpPr>
          <p:grpSpPr>
            <a:xfrm>
              <a:off x="7846192" y="4048831"/>
              <a:ext cx="345020" cy="400832"/>
              <a:chOff x="6104337" y="4917782"/>
              <a:chExt cx="470785" cy="546941"/>
            </a:xfrm>
          </p:grpSpPr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2048DAC9-EFA0-42AB-BF4C-E541A8587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04337" y="4917782"/>
                <a:ext cx="470785" cy="546941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74C0F0D-5C1D-4FC9-AF6C-562AC5E92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207553" y="5111423"/>
                <a:ext cx="278583" cy="278583"/>
              </a:xfrm>
              <a:prstGeom prst="rect">
                <a:avLst/>
              </a:prstGeom>
            </p:spPr>
          </p:pic>
        </p:grp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5E07DCF7-F845-4813-9DEE-A1C3FB7C1CDC}"/>
                </a:ext>
              </a:extLst>
            </p:cNvPr>
            <p:cNvSpPr txBox="1"/>
            <p:nvPr/>
          </p:nvSpPr>
          <p:spPr>
            <a:xfrm>
              <a:off x="8285260" y="4004235"/>
              <a:ext cx="1124211" cy="464049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E-Mail</a:t>
              </a:r>
            </a:p>
            <a:p>
              <a:pPr marL="108000" indent="-108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Dashboard</a:t>
              </a:r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8DB31BBF-71A2-4C4B-B457-0CF123F3CAD3}"/>
              </a:ext>
            </a:extLst>
          </p:cNvPr>
          <p:cNvGrpSpPr/>
          <p:nvPr/>
        </p:nvGrpSpPr>
        <p:grpSpPr>
          <a:xfrm>
            <a:off x="7878662" y="4851404"/>
            <a:ext cx="1528746" cy="525298"/>
            <a:chOff x="7878662" y="4784292"/>
            <a:chExt cx="1528746" cy="525298"/>
          </a:xfrm>
        </p:grpSpPr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155BE3E3-DAF0-4125-B363-6270A3BA678F}"/>
                </a:ext>
              </a:extLst>
            </p:cNvPr>
            <p:cNvSpPr txBox="1"/>
            <p:nvPr/>
          </p:nvSpPr>
          <p:spPr>
            <a:xfrm>
              <a:off x="8283197" y="4784292"/>
              <a:ext cx="1124211" cy="525298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de-DE" sz="1200" dirty="0"/>
                <a:t>Erfolgte Unterweisung</a:t>
              </a:r>
            </a:p>
          </p:txBody>
        </p: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47B5740D-CA44-44AA-BBFA-5DF6EB3FA4D8}"/>
                </a:ext>
              </a:extLst>
            </p:cNvPr>
            <p:cNvGrpSpPr/>
            <p:nvPr/>
          </p:nvGrpSpPr>
          <p:grpSpPr>
            <a:xfrm>
              <a:off x="7878662" y="4885701"/>
              <a:ext cx="345020" cy="400832"/>
              <a:chOff x="7573198" y="1574229"/>
              <a:chExt cx="470785" cy="546941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95619702-7754-4A16-A97B-110787F84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73198" y="1574229"/>
                <a:ext cx="470785" cy="546941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599E247-8AC2-4566-98C6-B7309FDE1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676414" y="1801426"/>
                <a:ext cx="278583" cy="278583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CEEBE7B6-0D80-4E11-906D-8887E277FE6A}"/>
              </a:ext>
            </a:extLst>
          </p:cNvPr>
          <p:cNvGrpSpPr/>
          <p:nvPr/>
        </p:nvGrpSpPr>
        <p:grpSpPr>
          <a:xfrm>
            <a:off x="713982" y="1733704"/>
            <a:ext cx="1176628" cy="1339552"/>
            <a:chOff x="713982" y="1666592"/>
            <a:chExt cx="1176628" cy="1339552"/>
          </a:xfrm>
        </p:grpSpPr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24D58D14-D0DD-4138-8ADC-209EA9007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5728" y="1666592"/>
              <a:ext cx="443822" cy="548250"/>
            </a:xfrm>
            <a:prstGeom prst="rect">
              <a:avLst/>
            </a:prstGeom>
          </p:spPr>
        </p:pic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7ECA7542-67C5-458E-9EAC-1B765963E2CD}"/>
                </a:ext>
              </a:extLst>
            </p:cNvPr>
            <p:cNvSpPr txBox="1"/>
            <p:nvPr/>
          </p:nvSpPr>
          <p:spPr>
            <a:xfrm>
              <a:off x="713982" y="2236012"/>
              <a:ext cx="1176628" cy="770132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5"/>
                  </a:solidFill>
                </a:rPr>
                <a:t>Freigabe-</a:t>
              </a:r>
            </a:p>
            <a:p>
              <a:pPr algn="ctr"/>
              <a:r>
                <a:rPr lang="de-DE" sz="1200" b="1" dirty="0">
                  <a:solidFill>
                    <a:schemeClr val="accent5"/>
                  </a:solidFill>
                </a:rPr>
                <a:t>Verantwortlicher</a:t>
              </a:r>
              <a:endParaRPr lang="de-DE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AC64B9BB-6A43-484F-BE25-10A97F4787A0}"/>
              </a:ext>
            </a:extLst>
          </p:cNvPr>
          <p:cNvGrpSpPr/>
          <p:nvPr/>
        </p:nvGrpSpPr>
        <p:grpSpPr>
          <a:xfrm>
            <a:off x="775335" y="4391692"/>
            <a:ext cx="1176628" cy="979100"/>
            <a:chOff x="775335" y="4324580"/>
            <a:chExt cx="1176628" cy="979100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14159E8-31F7-4A70-A1B2-E3E1D1D87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68387" y="4324580"/>
              <a:ext cx="390525" cy="533400"/>
            </a:xfrm>
            <a:prstGeom prst="rect">
              <a:avLst/>
            </a:prstGeom>
          </p:spPr>
        </p:pic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D91EB0CF-399E-4B0E-B771-65321F46279E}"/>
                </a:ext>
              </a:extLst>
            </p:cNvPr>
            <p:cNvSpPr txBox="1"/>
            <p:nvPr/>
          </p:nvSpPr>
          <p:spPr>
            <a:xfrm>
              <a:off x="775335" y="4829822"/>
              <a:ext cx="1176628" cy="473858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5"/>
                  </a:solidFill>
                </a:rPr>
                <a:t>Unterweisungs-</a:t>
              </a:r>
            </a:p>
            <a:p>
              <a:pPr algn="ctr"/>
              <a:r>
                <a:rPr lang="de-DE" sz="1200" b="1" dirty="0">
                  <a:solidFill>
                    <a:schemeClr val="accent5"/>
                  </a:solidFill>
                </a:rPr>
                <a:t>Verantwortlicher</a:t>
              </a:r>
              <a:endParaRPr lang="de-DE" sz="12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A0228097-633A-4788-BD95-D4E7595B0CC8}"/>
              </a:ext>
            </a:extLst>
          </p:cNvPr>
          <p:cNvGrpSpPr/>
          <p:nvPr/>
        </p:nvGrpSpPr>
        <p:grpSpPr>
          <a:xfrm>
            <a:off x="8985398" y="1583078"/>
            <a:ext cx="2423121" cy="1555474"/>
            <a:chOff x="8985398" y="1515966"/>
            <a:chExt cx="2423121" cy="155547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E5910BB-A0E0-4B65-9FEB-C46D6EB71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117773" y="1946855"/>
              <a:ext cx="651481" cy="501906"/>
            </a:xfrm>
            <a:prstGeom prst="rect">
              <a:avLst/>
            </a:prstGeom>
          </p:spPr>
        </p:pic>
        <p:sp>
          <p:nvSpPr>
            <p:cNvPr id="133" name="Rechteck: abgerundete Ecken 132">
              <a:extLst>
                <a:ext uri="{FF2B5EF4-FFF2-40B4-BE49-F238E27FC236}">
                  <a16:creationId xmlns:a16="http://schemas.microsoft.com/office/drawing/2014/main" id="{1CF88D78-6330-4419-8BF8-5B63F32F3F39}"/>
                </a:ext>
              </a:extLst>
            </p:cNvPr>
            <p:cNvSpPr/>
            <p:nvPr/>
          </p:nvSpPr>
          <p:spPr>
            <a:xfrm>
              <a:off x="8985398" y="1515966"/>
              <a:ext cx="2423121" cy="1555474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D278CD74-08FD-478E-9626-A4785BF96AD4}"/>
              </a:ext>
            </a:extLst>
          </p:cNvPr>
          <p:cNvGrpSpPr/>
          <p:nvPr/>
        </p:nvGrpSpPr>
        <p:grpSpPr>
          <a:xfrm>
            <a:off x="1985519" y="4807144"/>
            <a:ext cx="1240927" cy="853198"/>
            <a:chOff x="1985519" y="4740032"/>
            <a:chExt cx="1240927" cy="85319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49E9A010-D01C-4ACA-945D-1BB3563CC5F3}"/>
                </a:ext>
              </a:extLst>
            </p:cNvPr>
            <p:cNvSpPr txBox="1"/>
            <p:nvPr/>
          </p:nvSpPr>
          <p:spPr>
            <a:xfrm>
              <a:off x="1997268" y="4823098"/>
              <a:ext cx="1229178" cy="770132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r>
                <a:rPr lang="de-DE" sz="1200" dirty="0"/>
                <a:t>Allgemeine Unterweisungen,  Schulungen, </a:t>
              </a:r>
            </a:p>
            <a:p>
              <a:r>
                <a:rPr lang="de-DE" sz="1200" dirty="0"/>
                <a:t>E-Learning</a:t>
              </a:r>
            </a:p>
          </p:txBody>
        </p:sp>
        <p:cxnSp>
          <p:nvCxnSpPr>
            <p:cNvPr id="137" name="Gerade Verbindung mit Pfeil 136">
              <a:extLst>
                <a:ext uri="{FF2B5EF4-FFF2-40B4-BE49-F238E27FC236}">
                  <a16:creationId xmlns:a16="http://schemas.microsoft.com/office/drawing/2014/main" id="{2014A780-FABF-40C7-9C9A-F5257D0BFBD2}"/>
                </a:ext>
              </a:extLst>
            </p:cNvPr>
            <p:cNvCxnSpPr>
              <a:cxnSpLocks/>
            </p:cNvCxnSpPr>
            <p:nvPr/>
          </p:nvCxnSpPr>
          <p:spPr>
            <a:xfrm>
              <a:off x="1985519" y="4740032"/>
              <a:ext cx="974453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683E54F9-B5D8-4801-BCCC-C608046A427E}"/>
              </a:ext>
            </a:extLst>
          </p:cNvPr>
          <p:cNvGrpSpPr/>
          <p:nvPr/>
        </p:nvGrpSpPr>
        <p:grpSpPr>
          <a:xfrm>
            <a:off x="3155354" y="4036014"/>
            <a:ext cx="2686882" cy="1623228"/>
            <a:chOff x="3155354" y="3968902"/>
            <a:chExt cx="2686882" cy="1623228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2C3649F-5608-47DA-940F-498D2770F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41377" y="4453472"/>
              <a:ext cx="651481" cy="501906"/>
            </a:xfrm>
            <a:prstGeom prst="rect">
              <a:avLst/>
            </a:prstGeom>
          </p:spPr>
        </p:pic>
        <p:sp>
          <p:nvSpPr>
            <p:cNvPr id="142" name="Rechteck: abgerundete Ecken 141">
              <a:extLst>
                <a:ext uri="{FF2B5EF4-FFF2-40B4-BE49-F238E27FC236}">
                  <a16:creationId xmlns:a16="http://schemas.microsoft.com/office/drawing/2014/main" id="{5BE099A8-7A00-413D-940B-E75FCDD5FC99}"/>
                </a:ext>
              </a:extLst>
            </p:cNvPr>
            <p:cNvSpPr/>
            <p:nvPr/>
          </p:nvSpPr>
          <p:spPr>
            <a:xfrm>
              <a:off x="3155354" y="3968902"/>
              <a:ext cx="2686882" cy="162322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D17668B-DE69-4801-9545-9318A322D484}"/>
              </a:ext>
            </a:extLst>
          </p:cNvPr>
          <p:cNvGrpSpPr/>
          <p:nvPr/>
        </p:nvGrpSpPr>
        <p:grpSpPr>
          <a:xfrm>
            <a:off x="4188986" y="4071347"/>
            <a:ext cx="1608758" cy="914303"/>
            <a:chOff x="4188986" y="4004235"/>
            <a:chExt cx="1608758" cy="91430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EF09B09-2C6E-477B-8BFE-A9EE9BC61C53}"/>
                </a:ext>
              </a:extLst>
            </p:cNvPr>
            <p:cNvSpPr txBox="1"/>
            <p:nvPr/>
          </p:nvSpPr>
          <p:spPr>
            <a:xfrm>
              <a:off x="4617254" y="4004235"/>
              <a:ext cx="1180490" cy="914303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Verteiler übernehmen</a:t>
              </a:r>
            </a:p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Verteiler erweitern</a:t>
              </a:r>
            </a:p>
          </p:txBody>
        </p:sp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38DC0BC8-F2EC-4393-B923-95094D5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88986" y="4295091"/>
              <a:ext cx="278007" cy="379717"/>
            </a:xfrm>
            <a:prstGeom prst="rect">
              <a:avLst/>
            </a:prstGeom>
          </p:spPr>
        </p:pic>
      </p:grpSp>
      <p:sp>
        <p:nvSpPr>
          <p:cNvPr id="145" name="Textfeld 144">
            <a:extLst>
              <a:ext uri="{FF2B5EF4-FFF2-40B4-BE49-F238E27FC236}">
                <a16:creationId xmlns:a16="http://schemas.microsoft.com/office/drawing/2014/main" id="{F164EA1C-7BA5-4B65-B08D-BD90342C4E78}"/>
              </a:ext>
            </a:extLst>
          </p:cNvPr>
          <p:cNvSpPr txBox="1"/>
          <p:nvPr/>
        </p:nvSpPr>
        <p:spPr>
          <a:xfrm>
            <a:off x="3508754" y="5931392"/>
            <a:ext cx="1860935" cy="29061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algn="ctr"/>
            <a:r>
              <a:rPr lang="de-DE" sz="1200" b="1" dirty="0"/>
              <a:t>Auswertung der Kurse</a:t>
            </a:r>
          </a:p>
        </p:txBody>
      </p: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BECBD51B-611C-4232-BA14-BBE8851B2E35}"/>
              </a:ext>
            </a:extLst>
          </p:cNvPr>
          <p:cNvGrpSpPr/>
          <p:nvPr/>
        </p:nvGrpSpPr>
        <p:grpSpPr>
          <a:xfrm>
            <a:off x="4498795" y="3138552"/>
            <a:ext cx="5698164" cy="897463"/>
            <a:chOff x="4498795" y="3138552"/>
            <a:chExt cx="5698164" cy="897463"/>
          </a:xfrm>
        </p:grpSpPr>
        <p:cxnSp>
          <p:nvCxnSpPr>
            <p:cNvPr id="45" name="Verbinder: gewinkelt 44">
              <a:extLst>
                <a:ext uri="{FF2B5EF4-FFF2-40B4-BE49-F238E27FC236}">
                  <a16:creationId xmlns:a16="http://schemas.microsoft.com/office/drawing/2014/main" id="{E833EC7C-5B9E-4092-A167-EFD41B1AC35C}"/>
                </a:ext>
              </a:extLst>
            </p:cNvPr>
            <p:cNvCxnSpPr>
              <a:cxnSpLocks/>
              <a:stCxn id="27" idx="2"/>
              <a:endCxn id="142" idx="0"/>
            </p:cNvCxnSpPr>
            <p:nvPr/>
          </p:nvCxnSpPr>
          <p:spPr>
            <a:xfrm rot="5400000">
              <a:off x="5727912" y="1909436"/>
              <a:ext cx="897462" cy="335569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Verbinder: gewinkelt 149">
              <a:extLst>
                <a:ext uri="{FF2B5EF4-FFF2-40B4-BE49-F238E27FC236}">
                  <a16:creationId xmlns:a16="http://schemas.microsoft.com/office/drawing/2014/main" id="{2C38A3CC-8A60-4541-A2E0-8DE11AD6E256}"/>
                </a:ext>
              </a:extLst>
            </p:cNvPr>
            <p:cNvCxnSpPr>
              <a:stCxn id="133" idx="2"/>
              <a:endCxn id="142" idx="0"/>
            </p:cNvCxnSpPr>
            <p:nvPr/>
          </p:nvCxnSpPr>
          <p:spPr>
            <a:xfrm rot="5400000">
              <a:off x="6899146" y="738201"/>
              <a:ext cx="897462" cy="5698164"/>
            </a:xfrm>
            <a:prstGeom prst="bentConnector3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3D45CE1B-F5D4-425B-8C4E-398DEF55DA59}"/>
              </a:ext>
            </a:extLst>
          </p:cNvPr>
          <p:cNvGrpSpPr/>
          <p:nvPr/>
        </p:nvGrpSpPr>
        <p:grpSpPr>
          <a:xfrm>
            <a:off x="6880264" y="4032890"/>
            <a:ext cx="2436127" cy="1623228"/>
            <a:chOff x="6880264" y="3965778"/>
            <a:chExt cx="2436127" cy="1623228"/>
          </a:xfrm>
        </p:grpSpPr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1D417B35-DAC8-4197-836F-A4F4888C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1151" y="4130931"/>
              <a:ext cx="638185" cy="501906"/>
            </a:xfrm>
            <a:prstGeom prst="rect">
              <a:avLst/>
            </a:prstGeom>
          </p:spPr>
        </p:pic>
        <p:sp>
          <p:nvSpPr>
            <p:cNvPr id="153" name="Rechteck: abgerundete Ecken 152">
              <a:extLst>
                <a:ext uri="{FF2B5EF4-FFF2-40B4-BE49-F238E27FC236}">
                  <a16:creationId xmlns:a16="http://schemas.microsoft.com/office/drawing/2014/main" id="{0E03E737-F0ED-42AD-B185-3221B87A9CF6}"/>
                </a:ext>
              </a:extLst>
            </p:cNvPr>
            <p:cNvSpPr/>
            <p:nvPr/>
          </p:nvSpPr>
          <p:spPr>
            <a:xfrm>
              <a:off x="6880264" y="3965778"/>
              <a:ext cx="2436127" cy="1623228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024FB6BA-994F-4E34-A679-5D2F3382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975290" y="4881494"/>
              <a:ext cx="651481" cy="501906"/>
            </a:xfrm>
            <a:prstGeom prst="rect">
              <a:avLst/>
            </a:prstGeom>
          </p:spPr>
        </p:pic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3487CC49-AC26-42C0-9040-3C059BAD1F81}"/>
              </a:ext>
            </a:extLst>
          </p:cNvPr>
          <p:cNvGrpSpPr/>
          <p:nvPr/>
        </p:nvGrpSpPr>
        <p:grpSpPr>
          <a:xfrm>
            <a:off x="4160632" y="5011261"/>
            <a:ext cx="1637112" cy="465637"/>
            <a:chOff x="4160632" y="4944149"/>
            <a:chExt cx="1637112" cy="465637"/>
          </a:xfrm>
        </p:grpSpPr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69F7E1B9-259B-44C7-B88C-422CCCC8D594}"/>
                </a:ext>
              </a:extLst>
            </p:cNvPr>
            <p:cNvSpPr txBox="1"/>
            <p:nvPr/>
          </p:nvSpPr>
          <p:spPr>
            <a:xfrm>
              <a:off x="4617254" y="4944149"/>
              <a:ext cx="1180490" cy="465637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pPr marL="108000" indent="-108000" algn="l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/>
                <a:t>Ergebnisse und Erfolge sehen</a:t>
              </a:r>
            </a:p>
          </p:txBody>
        </p:sp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7214030C-5867-4C15-ACE1-6E2CB63ED08C}"/>
                </a:ext>
              </a:extLst>
            </p:cNvPr>
            <p:cNvGrpSpPr/>
            <p:nvPr/>
          </p:nvGrpSpPr>
          <p:grpSpPr>
            <a:xfrm>
              <a:off x="4160632" y="4971091"/>
              <a:ext cx="345020" cy="400832"/>
              <a:chOff x="7573198" y="1574229"/>
              <a:chExt cx="470785" cy="546941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F19E141B-D192-49CD-A2BC-2B943E157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73198" y="1574229"/>
                <a:ext cx="470785" cy="546941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E3DF1B2-F012-49A8-9C13-339EDE698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676414" y="1801426"/>
                <a:ext cx="278583" cy="278583"/>
              </a:xfrm>
              <a:prstGeom prst="rect">
                <a:avLst/>
              </a:prstGeom>
            </p:spPr>
          </p:pic>
        </p:grpSp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2B08BFA-B53A-4053-9096-2AE24164A1A3}"/>
              </a:ext>
            </a:extLst>
          </p:cNvPr>
          <p:cNvGrpSpPr/>
          <p:nvPr/>
        </p:nvGrpSpPr>
        <p:grpSpPr>
          <a:xfrm>
            <a:off x="5956698" y="5189554"/>
            <a:ext cx="879074" cy="505552"/>
            <a:chOff x="5956698" y="5122442"/>
            <a:chExt cx="879074" cy="505552"/>
          </a:xfrm>
        </p:grpSpPr>
        <p:cxnSp>
          <p:nvCxnSpPr>
            <p:cNvPr id="157" name="Gerade Verbindung mit Pfeil 156">
              <a:extLst>
                <a:ext uri="{FF2B5EF4-FFF2-40B4-BE49-F238E27FC236}">
                  <a16:creationId xmlns:a16="http://schemas.microsoft.com/office/drawing/2014/main" id="{9DABEFC1-092F-4237-8F7E-DE2A7FA15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6698" y="5122442"/>
              <a:ext cx="83139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53A9F895-F625-4203-BB37-F7FBA5CBD1D6}"/>
                </a:ext>
              </a:extLst>
            </p:cNvPr>
            <p:cNvSpPr txBox="1"/>
            <p:nvPr/>
          </p:nvSpPr>
          <p:spPr>
            <a:xfrm>
              <a:off x="6008270" y="5186861"/>
              <a:ext cx="827502" cy="441133"/>
            </a:xfrm>
            <a:prstGeom prst="rect">
              <a:avLst/>
            </a:prstGeom>
          </p:spPr>
          <p:txBody>
            <a:bodyPr vert="horz" wrap="square" lIns="0" tIns="45720" rIns="91440" bIns="45720" rtlCol="0" anchor="t" anchorCtr="0">
              <a:noAutofit/>
            </a:bodyPr>
            <a:lstStyle/>
            <a:p>
              <a:r>
                <a:rPr lang="de-DE" sz="1200" dirty="0"/>
                <a:t>Ergebnisse</a:t>
              </a:r>
            </a:p>
          </p:txBody>
        </p:sp>
      </p:grpSp>
      <p:sp>
        <p:nvSpPr>
          <p:cNvPr id="186" name="Textfeld 185">
            <a:extLst>
              <a:ext uri="{FF2B5EF4-FFF2-40B4-BE49-F238E27FC236}">
                <a16:creationId xmlns:a16="http://schemas.microsoft.com/office/drawing/2014/main" id="{D04C7B0A-B149-4C36-B487-3FD6C78B1543}"/>
              </a:ext>
            </a:extLst>
          </p:cNvPr>
          <p:cNvSpPr txBox="1"/>
          <p:nvPr/>
        </p:nvSpPr>
        <p:spPr>
          <a:xfrm>
            <a:off x="7903830" y="3199834"/>
            <a:ext cx="2266402" cy="29061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algn="ctr"/>
            <a:r>
              <a:rPr lang="de-DE" sz="1200" b="1" dirty="0"/>
              <a:t>Veröffentlichung der UW</a:t>
            </a:r>
          </a:p>
        </p:txBody>
      </p:sp>
      <p:sp>
        <p:nvSpPr>
          <p:cNvPr id="187" name="Textfeld 186">
            <a:extLst>
              <a:ext uri="{FF2B5EF4-FFF2-40B4-BE49-F238E27FC236}">
                <a16:creationId xmlns:a16="http://schemas.microsoft.com/office/drawing/2014/main" id="{CA9EA2C5-B18F-4F55-9614-C6EDD2FFE896}"/>
              </a:ext>
            </a:extLst>
          </p:cNvPr>
          <p:cNvSpPr txBox="1"/>
          <p:nvPr/>
        </p:nvSpPr>
        <p:spPr>
          <a:xfrm>
            <a:off x="3276443" y="3199834"/>
            <a:ext cx="2340394" cy="29061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algn="ctr"/>
            <a:r>
              <a:rPr lang="de-DE" sz="1200" b="1" dirty="0"/>
              <a:t>Anlegen der UW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1ADD4DE4-0250-43EB-817F-8227770A9940}"/>
              </a:ext>
            </a:extLst>
          </p:cNvPr>
          <p:cNvSpPr txBox="1"/>
          <p:nvPr/>
        </p:nvSpPr>
        <p:spPr>
          <a:xfrm>
            <a:off x="7124463" y="5692709"/>
            <a:ext cx="1860935" cy="29061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pPr algn="ctr"/>
            <a:r>
              <a:rPr lang="de-DE" sz="1200" b="1" dirty="0"/>
              <a:t>Veröffentlichung des Kurses</a:t>
            </a:r>
          </a:p>
        </p:txBody>
      </p:sp>
      <p:sp>
        <p:nvSpPr>
          <p:cNvPr id="195" name="Rechteck 194">
            <a:hlinkClick r:id="rId24" action="ppaction://hlinkpres?slideindex=13&amp;slidetitle=Sycat Unterweisung"/>
            <a:extLst>
              <a:ext uri="{FF2B5EF4-FFF2-40B4-BE49-F238E27FC236}">
                <a16:creationId xmlns:a16="http://schemas.microsoft.com/office/drawing/2014/main" id="{36F236E3-5B5C-4BE3-8A86-FD1F3E4F33A5}"/>
              </a:ext>
            </a:extLst>
          </p:cNvPr>
          <p:cNvSpPr/>
          <p:nvPr/>
        </p:nvSpPr>
        <p:spPr>
          <a:xfrm>
            <a:off x="3067357" y="1515326"/>
            <a:ext cx="2938129" cy="193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6" name="Rechteck 195">
            <a:hlinkClick r:id="rId25" action="ppaction://hlinkpres?slideindex=14&amp;slidetitle=Sycat Unterweisung"/>
            <a:extLst>
              <a:ext uri="{FF2B5EF4-FFF2-40B4-BE49-F238E27FC236}">
                <a16:creationId xmlns:a16="http://schemas.microsoft.com/office/drawing/2014/main" id="{B3DEA22C-2892-4534-9338-ECCA730FB55D}"/>
              </a:ext>
            </a:extLst>
          </p:cNvPr>
          <p:cNvSpPr/>
          <p:nvPr/>
        </p:nvSpPr>
        <p:spPr>
          <a:xfrm>
            <a:off x="6780018" y="1576607"/>
            <a:ext cx="4760382" cy="1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Rechteck 196">
            <a:hlinkClick r:id="rId26" action="ppaction://hlinkpres?slideindex=15&amp;slidetitle=Sycat Unterweisung"/>
            <a:extLst>
              <a:ext uri="{FF2B5EF4-FFF2-40B4-BE49-F238E27FC236}">
                <a16:creationId xmlns:a16="http://schemas.microsoft.com/office/drawing/2014/main" id="{3A152AB6-FBCC-479D-A2EB-EDB2BDED7239}"/>
              </a:ext>
            </a:extLst>
          </p:cNvPr>
          <p:cNvSpPr/>
          <p:nvPr/>
        </p:nvSpPr>
        <p:spPr>
          <a:xfrm>
            <a:off x="3071981" y="3995582"/>
            <a:ext cx="2933505" cy="1812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8" name="Rechteck 197">
            <a:hlinkClick r:id="rId27" action="ppaction://hlinkpres?slideindex=16&amp;slidetitle=Sycat Unterweisung"/>
            <a:extLst>
              <a:ext uri="{FF2B5EF4-FFF2-40B4-BE49-F238E27FC236}">
                <a16:creationId xmlns:a16="http://schemas.microsoft.com/office/drawing/2014/main" id="{610E8074-C63F-4F98-BED7-4FE11990D2B7}"/>
              </a:ext>
            </a:extLst>
          </p:cNvPr>
          <p:cNvSpPr/>
          <p:nvPr/>
        </p:nvSpPr>
        <p:spPr>
          <a:xfrm>
            <a:off x="6768434" y="4005466"/>
            <a:ext cx="2654314" cy="197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4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45" grpId="0"/>
      <p:bldP spid="186" grpId="0"/>
      <p:bldP spid="187" grpId="0"/>
      <p:bldP spid="1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776D-CFF7-4C09-ACB8-FDF7505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934DE-DF3B-4201-9008-8D314904E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Veröffentlichung eines unterweisungspflichtigen Dokuments im IMS 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0FE07-CFA2-41F0-BE21-169A4DDE55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9A2B9-8AA5-4AC5-8311-B527E01DC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A0E10B-953F-4D68-8F2D-A5AA71EBA3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F5D76D-7D4F-4221-81D4-FD2B16D3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9" y="2679294"/>
            <a:ext cx="10496682" cy="3478223"/>
          </a:xfrm>
          <a:prstGeom prst="rect">
            <a:avLst/>
          </a:prstGeom>
          <a:ln w="12700">
            <a:solidFill>
              <a:schemeClr val="accent2"/>
            </a:solidFill>
          </a:ln>
          <a:effectLst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19D6EAB-94B7-4D1E-A7FE-B7EE6A933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601" y="1535764"/>
            <a:ext cx="1195544" cy="940245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934948A-315C-4DDD-9AE7-FF87218A5332}"/>
              </a:ext>
            </a:extLst>
          </p:cNvPr>
          <p:cNvGrpSpPr/>
          <p:nvPr/>
        </p:nvGrpSpPr>
        <p:grpSpPr>
          <a:xfrm>
            <a:off x="10489043" y="1700923"/>
            <a:ext cx="844356" cy="615500"/>
            <a:chOff x="9645919" y="1544153"/>
            <a:chExt cx="844356" cy="615500"/>
          </a:xfrm>
        </p:grpSpPr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B80D35F0-35CF-4B17-B3C2-56BF3AF637D8}"/>
                </a:ext>
              </a:extLst>
            </p:cNvPr>
            <p:cNvSpPr/>
            <p:nvPr/>
          </p:nvSpPr>
          <p:spPr>
            <a:xfrm rot="10800000">
              <a:off x="9645919" y="1544153"/>
              <a:ext cx="808118" cy="6155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13CC8DF-1302-4C87-9375-9CC2FE876CC8}"/>
                </a:ext>
              </a:extLst>
            </p:cNvPr>
            <p:cNvSpPr txBox="1"/>
            <p:nvPr/>
          </p:nvSpPr>
          <p:spPr>
            <a:xfrm>
              <a:off x="9760432" y="1728036"/>
              <a:ext cx="729843" cy="266350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rmAutofit lnSpcReduction="10000"/>
            </a:bodyPr>
            <a:lstStyle/>
            <a:p>
              <a:pPr algn="r"/>
              <a:r>
                <a:rPr lang="de-DE" sz="1200" b="1" dirty="0">
                  <a:solidFill>
                    <a:schemeClr val="bg1"/>
                  </a:solidFill>
                </a:rPr>
                <a:t>zur Grafik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53873F48-76EF-4590-84AA-870E2613AC0F}"/>
              </a:ext>
            </a:extLst>
          </p:cNvPr>
          <p:cNvSpPr txBox="1"/>
          <p:nvPr/>
        </p:nvSpPr>
        <p:spPr>
          <a:xfrm>
            <a:off x="2239862" y="1538860"/>
            <a:ext cx="6904138" cy="103111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r>
              <a:rPr lang="de-DE" sz="1600" dirty="0"/>
              <a:t>Veröffentlichung eines Dokumentes im Freigabe- und Lenkungsprozess des </a:t>
            </a:r>
            <a:r>
              <a:rPr lang="de-DE" sz="1600" dirty="0" err="1"/>
              <a:t>sycat</a:t>
            </a:r>
            <a:r>
              <a:rPr lang="de-DE" sz="1600" dirty="0"/>
              <a:t> IMS Portal als „Unterweisungspflichtig“</a:t>
            </a:r>
          </a:p>
        </p:txBody>
      </p:sp>
      <p:sp>
        <p:nvSpPr>
          <p:cNvPr id="26" name="Rechteck 25">
            <a:hlinkClick r:id="rId5" action="ppaction://hlinkpres?slideindex=12&amp;slidetitle=Sycat Unterweisung"/>
            <a:extLst>
              <a:ext uri="{FF2B5EF4-FFF2-40B4-BE49-F238E27FC236}">
                <a16:creationId xmlns:a16="http://schemas.microsoft.com/office/drawing/2014/main" id="{B7645F38-5F3C-4ABF-8C6A-ECC224DA088E}"/>
              </a:ext>
            </a:extLst>
          </p:cNvPr>
          <p:cNvSpPr/>
          <p:nvPr/>
        </p:nvSpPr>
        <p:spPr>
          <a:xfrm>
            <a:off x="10254122" y="1645192"/>
            <a:ext cx="1079277" cy="88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F5359C49-3431-49EE-A09C-4D37895C8AA9}"/>
              </a:ext>
            </a:extLst>
          </p:cNvPr>
          <p:cNvSpPr/>
          <p:nvPr/>
        </p:nvSpPr>
        <p:spPr>
          <a:xfrm>
            <a:off x="4547697" y="4191615"/>
            <a:ext cx="3154260" cy="182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A953A98-FE42-441C-A76D-A4AD683F87AA}"/>
              </a:ext>
            </a:extLst>
          </p:cNvPr>
          <p:cNvSpPr/>
          <p:nvPr/>
        </p:nvSpPr>
        <p:spPr>
          <a:xfrm>
            <a:off x="8127231" y="4191615"/>
            <a:ext cx="3154260" cy="182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B9FD08F-E9E0-434A-B9BB-D367D1EC5CD9}"/>
              </a:ext>
            </a:extLst>
          </p:cNvPr>
          <p:cNvSpPr/>
          <p:nvPr/>
        </p:nvSpPr>
        <p:spPr>
          <a:xfrm>
            <a:off x="1057013" y="4191615"/>
            <a:ext cx="3154260" cy="182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D776D-CFF7-4C09-ACB8-FDF7505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934DE-DF3B-4201-9008-8D314904E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passiert bei Publikation eines unterweisungspflichtigen Dokuments?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0FE07-CFA2-41F0-BE21-169A4DDE55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9A2B9-8AA5-4AC5-8311-B527E01DC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A0E10B-953F-4D68-8F2D-A5AA71EBA3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C0550FF-8DD1-4769-8794-82396A5E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892" y="1594231"/>
            <a:ext cx="1220451" cy="94024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87EAAA9-AD29-4127-AB12-E64A91A05894}"/>
              </a:ext>
            </a:extLst>
          </p:cNvPr>
          <p:cNvSpPr txBox="1"/>
          <p:nvPr/>
        </p:nvSpPr>
        <p:spPr>
          <a:xfrm>
            <a:off x="2403785" y="1547882"/>
            <a:ext cx="5617829" cy="87668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de-DE" sz="1600" dirty="0"/>
              <a:t>Unterweisungsverantwortliche werden über die Veröffentlichung des neuen unterweisungspflichtigen Dokument informiert, per E-Mail und per Eintrag ins Dashboard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F6FD2A-C469-4FBB-BE72-90B84614B776}"/>
              </a:ext>
            </a:extLst>
          </p:cNvPr>
          <p:cNvSpPr txBox="1"/>
          <p:nvPr/>
        </p:nvSpPr>
        <p:spPr>
          <a:xfrm>
            <a:off x="1182848" y="4310417"/>
            <a:ext cx="2939575" cy="157295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Langbezeichnung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Kurzbezeichnung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Aktuelle Version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Mitarbeiter im Lesezugriff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Information, ob mitgeltende Dokumente vorhanden sind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24ED2D-3FBB-4DD0-895F-62A2EDF6A381}"/>
              </a:ext>
            </a:extLst>
          </p:cNvPr>
          <p:cNvSpPr txBox="1"/>
          <p:nvPr/>
        </p:nvSpPr>
        <p:spPr>
          <a:xfrm>
            <a:off x="4650449" y="4310417"/>
            <a:ext cx="2979382" cy="149878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Information, ob mitgeltende Dokumente vorhanden sind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Name der Dokumentenart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Angebundene Datei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Ggf. angebundener Link, wenn keine Datei angebunden ist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6BC2D60-7C4A-4249-B919-D3DFEB37A390}"/>
              </a:ext>
            </a:extLst>
          </p:cNvPr>
          <p:cNvGrpSpPr/>
          <p:nvPr/>
        </p:nvGrpSpPr>
        <p:grpSpPr>
          <a:xfrm>
            <a:off x="2450040" y="2424855"/>
            <a:ext cx="603553" cy="701186"/>
            <a:chOff x="804892" y="4203831"/>
            <a:chExt cx="470785" cy="54694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28D747D-5F4C-48F7-A119-43A59D7E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DDB8699-D6EF-4E2F-BA28-D83B228B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3943ECF8-FD3E-47F2-8C52-6DF3434E419E}"/>
              </a:ext>
            </a:extLst>
          </p:cNvPr>
          <p:cNvSpPr txBox="1"/>
          <p:nvPr/>
        </p:nvSpPr>
        <p:spPr>
          <a:xfrm>
            <a:off x="2450040" y="3454893"/>
            <a:ext cx="5617829" cy="64425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de-DE" sz="1600" dirty="0"/>
              <a:t>Bei der Erstellung eines Kurses in </a:t>
            </a:r>
            <a:r>
              <a:rPr lang="de-DE" sz="1600" dirty="0" err="1"/>
              <a:t>sycat</a:t>
            </a:r>
            <a:r>
              <a:rPr lang="de-DE" sz="1600" dirty="0"/>
              <a:t> Unterweisung können diese Daten automatisch in den Kurs übernommen werden: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43B1565-CC11-4344-848A-93A57D9FA4B3}"/>
              </a:ext>
            </a:extLst>
          </p:cNvPr>
          <p:cNvSpPr txBox="1"/>
          <p:nvPr/>
        </p:nvSpPr>
        <p:spPr>
          <a:xfrm>
            <a:off x="8232848" y="4310417"/>
            <a:ext cx="2882566" cy="1381336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Link zum Dokument (Detailseite)/Prozess (Grafik im Portal) im IMS Portal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Prozessgrafik als PDF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PDF Dateien der Prozessablaufbeschreibung und Prozessketten-Charakteristika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8188EB2E-7D57-456E-B62B-3F3067F0F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7230" y="2575381"/>
            <a:ext cx="603554" cy="475879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CFF4E51-8A24-4B8D-9AAA-10EA159368FE}"/>
              </a:ext>
            </a:extLst>
          </p:cNvPr>
          <p:cNvGrpSpPr/>
          <p:nvPr/>
        </p:nvGrpSpPr>
        <p:grpSpPr>
          <a:xfrm>
            <a:off x="10489043" y="1700923"/>
            <a:ext cx="844356" cy="615500"/>
            <a:chOff x="9645919" y="1544153"/>
            <a:chExt cx="844356" cy="615500"/>
          </a:xfrm>
        </p:grpSpPr>
        <p:sp>
          <p:nvSpPr>
            <p:cNvPr id="39" name="Pfeil: nach rechts 38">
              <a:extLst>
                <a:ext uri="{FF2B5EF4-FFF2-40B4-BE49-F238E27FC236}">
                  <a16:creationId xmlns:a16="http://schemas.microsoft.com/office/drawing/2014/main" id="{FDC7BCEF-9CA7-4AFA-9BDE-9B2151D46A73}"/>
                </a:ext>
              </a:extLst>
            </p:cNvPr>
            <p:cNvSpPr/>
            <p:nvPr/>
          </p:nvSpPr>
          <p:spPr>
            <a:xfrm rot="10800000">
              <a:off x="9645919" y="1544153"/>
              <a:ext cx="808118" cy="6155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DA838E0-78CF-4B79-8967-8677AC5ED133}"/>
                </a:ext>
              </a:extLst>
            </p:cNvPr>
            <p:cNvSpPr txBox="1"/>
            <p:nvPr/>
          </p:nvSpPr>
          <p:spPr>
            <a:xfrm>
              <a:off x="9760432" y="1728036"/>
              <a:ext cx="729843" cy="266350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rmAutofit lnSpcReduction="10000"/>
            </a:bodyPr>
            <a:lstStyle/>
            <a:p>
              <a:pPr algn="r"/>
              <a:r>
                <a:rPr lang="de-DE" sz="1200" b="1" dirty="0">
                  <a:solidFill>
                    <a:schemeClr val="bg1"/>
                  </a:solidFill>
                </a:rPr>
                <a:t>zur Grafik</a:t>
              </a:r>
            </a:p>
          </p:txBody>
        </p:sp>
      </p:grpSp>
      <p:sp>
        <p:nvSpPr>
          <p:cNvPr id="41" name="Rechteck 40">
            <a:hlinkClick r:id="rId10" action="ppaction://hlinkpres?slideindex=12&amp;slidetitle=Sycat Unterweisung"/>
            <a:extLst>
              <a:ext uri="{FF2B5EF4-FFF2-40B4-BE49-F238E27FC236}">
                <a16:creationId xmlns:a16="http://schemas.microsoft.com/office/drawing/2014/main" id="{88AB0C2E-11AB-4CE8-90ED-70375C59E1CD}"/>
              </a:ext>
            </a:extLst>
          </p:cNvPr>
          <p:cNvSpPr/>
          <p:nvPr/>
        </p:nvSpPr>
        <p:spPr>
          <a:xfrm>
            <a:off x="10254122" y="1645192"/>
            <a:ext cx="1079277" cy="88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8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E7E2AB7-12A8-4603-AF69-A1023113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1" y="2659759"/>
            <a:ext cx="10474798" cy="1609923"/>
          </a:xfrm>
          <a:prstGeom prst="rect">
            <a:avLst/>
          </a:prstGeom>
          <a:ln w="12700">
            <a:solidFill>
              <a:schemeClr val="accent2"/>
            </a:solidFill>
          </a:ln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FD776D-CFF7-4C09-ACB8-FDF7505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934DE-DF3B-4201-9008-8D314904E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Anzeige des Status einer Unterweisung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0FE07-CFA2-41F0-BE21-169A4DDE55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9A2B9-8AA5-4AC5-8311-B527E01DC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A0E10B-953F-4D68-8F2D-A5AA71EBA3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6BC2D60-7C4A-4249-B919-D3DFEB37A390}"/>
              </a:ext>
            </a:extLst>
          </p:cNvPr>
          <p:cNvGrpSpPr/>
          <p:nvPr/>
        </p:nvGrpSpPr>
        <p:grpSpPr>
          <a:xfrm>
            <a:off x="1244615" y="5141044"/>
            <a:ext cx="470785" cy="546941"/>
            <a:chOff x="804892" y="4203831"/>
            <a:chExt cx="470785" cy="54694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28D747D-5F4C-48F7-A119-43A59D7E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DDB8699-D6EF-4E2F-BA28-D83B228B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4E72FB21-271C-421B-A08F-CBEDDC614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601" y="1535764"/>
            <a:ext cx="1195544" cy="940245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C615FC26-71B7-4E9D-9D4B-804D20E373F4}"/>
              </a:ext>
            </a:extLst>
          </p:cNvPr>
          <p:cNvSpPr txBox="1"/>
          <p:nvPr/>
        </p:nvSpPr>
        <p:spPr>
          <a:xfrm>
            <a:off x="865253" y="4320868"/>
            <a:ext cx="10468145" cy="585533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r>
              <a:rPr lang="de-DE" sz="1600" dirty="0"/>
              <a:t>Der Unterweisungsstatus wird für den jeweiligen Mitarbeiter im </a:t>
            </a:r>
            <a:r>
              <a:rPr lang="de-DE" sz="1600" dirty="0" err="1"/>
              <a:t>sycat</a:t>
            </a:r>
            <a:r>
              <a:rPr lang="de-DE" sz="1600" dirty="0"/>
              <a:t> IMS Portal oder im </a:t>
            </a:r>
            <a:r>
              <a:rPr lang="de-DE" sz="1600" dirty="0" err="1"/>
              <a:t>sycat</a:t>
            </a:r>
            <a:r>
              <a:rPr lang="de-DE" sz="1600" dirty="0"/>
              <a:t> Unterweisung Dashboard angezeigt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AA744E8-2E09-4573-9FA8-7E15AD5E8913}"/>
              </a:ext>
            </a:extLst>
          </p:cNvPr>
          <p:cNvGrpSpPr/>
          <p:nvPr/>
        </p:nvGrpSpPr>
        <p:grpSpPr>
          <a:xfrm>
            <a:off x="3251638" y="5141044"/>
            <a:ext cx="470785" cy="546941"/>
            <a:chOff x="804892" y="4203831"/>
            <a:chExt cx="470785" cy="546941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CA0FD23-07A7-4A0D-BBF8-042025BB8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A96B32C-060A-4925-AE64-99DDBEDF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E1DF160-72C9-43AD-95AE-60075216EC98}"/>
              </a:ext>
            </a:extLst>
          </p:cNvPr>
          <p:cNvGrpSpPr/>
          <p:nvPr/>
        </p:nvGrpSpPr>
        <p:grpSpPr>
          <a:xfrm>
            <a:off x="7819726" y="5141044"/>
            <a:ext cx="470785" cy="546941"/>
            <a:chOff x="804892" y="4203831"/>
            <a:chExt cx="470785" cy="546941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301F1E57-9C70-4784-85E2-CE6FEF54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E385D11-A441-4B65-8C59-CF2B8100C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A778A32-15D0-4B69-AED3-0BC65F5B9733}"/>
              </a:ext>
            </a:extLst>
          </p:cNvPr>
          <p:cNvGrpSpPr/>
          <p:nvPr/>
        </p:nvGrpSpPr>
        <p:grpSpPr>
          <a:xfrm>
            <a:off x="10068628" y="5141044"/>
            <a:ext cx="470785" cy="546941"/>
            <a:chOff x="804892" y="4203831"/>
            <a:chExt cx="470785" cy="546941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86A51A5E-1E59-4AF5-8A7C-D69BD2779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52DF7F8-AFE3-466C-B860-1AFA57747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1B68630-3A3E-4CFC-98C3-E1E4DA47A8A9}"/>
              </a:ext>
            </a:extLst>
          </p:cNvPr>
          <p:cNvGrpSpPr/>
          <p:nvPr/>
        </p:nvGrpSpPr>
        <p:grpSpPr>
          <a:xfrm>
            <a:off x="5650806" y="5141044"/>
            <a:ext cx="470785" cy="546941"/>
            <a:chOff x="804892" y="4203831"/>
            <a:chExt cx="470785" cy="546941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8C5E64C3-3081-4074-B5A5-41F5805B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892" y="4203831"/>
              <a:ext cx="470785" cy="546941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866FBA47-A3CD-4549-BE8F-4B15B3EE7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8108" y="4397472"/>
              <a:ext cx="278583" cy="278583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DAAC4337-37EC-49F8-9721-B6B3DCA557B5}"/>
              </a:ext>
            </a:extLst>
          </p:cNvPr>
          <p:cNvSpPr txBox="1"/>
          <p:nvPr/>
        </p:nvSpPr>
        <p:spPr>
          <a:xfrm>
            <a:off x="866110" y="5830349"/>
            <a:ext cx="1264694" cy="23222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1600" b="1" dirty="0"/>
              <a:t>In Planung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2C096B9-B582-42DA-B889-534220BD6DD2}"/>
              </a:ext>
            </a:extLst>
          </p:cNvPr>
          <p:cNvSpPr txBox="1"/>
          <p:nvPr/>
        </p:nvSpPr>
        <p:spPr>
          <a:xfrm>
            <a:off x="2559215" y="5830349"/>
            <a:ext cx="1855633" cy="23222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1600" b="1" dirty="0"/>
              <a:t>Steht zur Verfügung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2313FFB-6511-4D7B-AD0C-1F477773B0F0}"/>
              </a:ext>
            </a:extLst>
          </p:cNvPr>
          <p:cNvSpPr txBox="1"/>
          <p:nvPr/>
        </p:nvSpPr>
        <p:spPr>
          <a:xfrm>
            <a:off x="4843259" y="5830349"/>
            <a:ext cx="1855633" cy="23222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1600" b="1" dirty="0"/>
              <a:t>Angefangener Kurs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2DDC6A1-E4F9-4F30-BEDC-678E48C4E2F7}"/>
              </a:ext>
            </a:extLst>
          </p:cNvPr>
          <p:cNvSpPr txBox="1"/>
          <p:nvPr/>
        </p:nvSpPr>
        <p:spPr>
          <a:xfrm>
            <a:off x="7127303" y="5830349"/>
            <a:ext cx="1855633" cy="23222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1600" b="1" dirty="0"/>
              <a:t>Bestandener Kurs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21C52A6-9672-41D8-B814-578C3B5698AC}"/>
              </a:ext>
            </a:extLst>
          </p:cNvPr>
          <p:cNvSpPr txBox="1"/>
          <p:nvPr/>
        </p:nvSpPr>
        <p:spPr>
          <a:xfrm>
            <a:off x="9411346" y="5830349"/>
            <a:ext cx="1855633" cy="23222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1600" b="1" dirty="0"/>
              <a:t>Durchgefallen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0519500-55E3-45F5-8437-2A2BC0D40CB3}"/>
              </a:ext>
            </a:extLst>
          </p:cNvPr>
          <p:cNvGrpSpPr/>
          <p:nvPr/>
        </p:nvGrpSpPr>
        <p:grpSpPr>
          <a:xfrm>
            <a:off x="10489043" y="1700923"/>
            <a:ext cx="844356" cy="615500"/>
            <a:chOff x="9645919" y="1544153"/>
            <a:chExt cx="844356" cy="615500"/>
          </a:xfrm>
        </p:grpSpPr>
        <p:sp>
          <p:nvSpPr>
            <p:cNvPr id="56" name="Pfeil: nach rechts 55">
              <a:extLst>
                <a:ext uri="{FF2B5EF4-FFF2-40B4-BE49-F238E27FC236}">
                  <a16:creationId xmlns:a16="http://schemas.microsoft.com/office/drawing/2014/main" id="{9D29856B-1E01-4B0D-BE4C-B2AFD30B5B1F}"/>
                </a:ext>
              </a:extLst>
            </p:cNvPr>
            <p:cNvSpPr/>
            <p:nvPr/>
          </p:nvSpPr>
          <p:spPr>
            <a:xfrm rot="10800000">
              <a:off x="9645919" y="1544153"/>
              <a:ext cx="808118" cy="6155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AF5E8843-5EA2-4693-ADFD-B4B2500AB963}"/>
                </a:ext>
              </a:extLst>
            </p:cNvPr>
            <p:cNvSpPr txBox="1"/>
            <p:nvPr/>
          </p:nvSpPr>
          <p:spPr>
            <a:xfrm>
              <a:off x="9760432" y="1728036"/>
              <a:ext cx="729843" cy="266350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rmAutofit lnSpcReduction="10000"/>
            </a:bodyPr>
            <a:lstStyle/>
            <a:p>
              <a:pPr algn="r"/>
              <a:r>
                <a:rPr lang="de-DE" sz="1200" b="1" dirty="0">
                  <a:solidFill>
                    <a:schemeClr val="bg1"/>
                  </a:solidFill>
                </a:rPr>
                <a:t>zur Grafik</a:t>
              </a:r>
            </a:p>
          </p:txBody>
        </p:sp>
      </p:grpSp>
      <p:sp>
        <p:nvSpPr>
          <p:cNvPr id="58" name="Rechteck 57">
            <a:hlinkClick r:id="rId17" action="ppaction://hlinkpres?slideindex=12&amp;slidetitle=Sycat Unterweisung"/>
            <a:extLst>
              <a:ext uri="{FF2B5EF4-FFF2-40B4-BE49-F238E27FC236}">
                <a16:creationId xmlns:a16="http://schemas.microsoft.com/office/drawing/2014/main" id="{2710C20D-78FD-4EED-B9E7-5600C0912918}"/>
              </a:ext>
            </a:extLst>
          </p:cNvPr>
          <p:cNvSpPr/>
          <p:nvPr/>
        </p:nvSpPr>
        <p:spPr>
          <a:xfrm>
            <a:off x="10254122" y="1645192"/>
            <a:ext cx="1079277" cy="88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D776D-CFF7-4C09-ACB8-FDF7505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934DE-DF3B-4201-9008-8D314904E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Das Dashboard von </a:t>
            </a:r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0FE07-CFA2-41F0-BE21-169A4DDE55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9A2B9-8AA5-4AC5-8311-B527E01DC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A0E10B-953F-4D68-8F2D-A5AA71EBA3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615FC26-71B7-4E9D-9D4B-804D20E373F4}"/>
              </a:ext>
            </a:extLst>
          </p:cNvPr>
          <p:cNvSpPr txBox="1"/>
          <p:nvPr/>
        </p:nvSpPr>
        <p:spPr>
          <a:xfrm>
            <a:off x="2649655" y="5461763"/>
            <a:ext cx="7014462" cy="737701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r>
              <a:rPr lang="de-DE" sz="1600" dirty="0"/>
              <a:t>Das Dashboard von </a:t>
            </a:r>
            <a:r>
              <a:rPr lang="de-DE" sz="1600" dirty="0" err="1"/>
              <a:t>sycat</a:t>
            </a:r>
            <a:r>
              <a:rPr lang="de-DE" sz="1600" dirty="0"/>
              <a:t> Unterweisung zeigt alle wichtigen Informationen, wie offene Kurse und Lernfortschritte, auf einen Blick.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47580FC9-B246-43B7-8372-79A9E216C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892" y="1594231"/>
            <a:ext cx="1220451" cy="9402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E40E956-29C8-44D4-94D1-158F1DB8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55" y="1613900"/>
            <a:ext cx="6892687" cy="3733539"/>
          </a:xfrm>
          <a:prstGeom prst="rect">
            <a:avLst/>
          </a:prstGeom>
          <a:ln w="12700">
            <a:solidFill>
              <a:schemeClr val="accent2"/>
            </a:solidFill>
          </a:ln>
          <a:effectLst/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57A3159-3DA3-43B3-8DB0-AF8E201C5601}"/>
              </a:ext>
            </a:extLst>
          </p:cNvPr>
          <p:cNvGrpSpPr/>
          <p:nvPr/>
        </p:nvGrpSpPr>
        <p:grpSpPr>
          <a:xfrm>
            <a:off x="10489043" y="1700923"/>
            <a:ext cx="844356" cy="615500"/>
            <a:chOff x="9645919" y="1544153"/>
            <a:chExt cx="844356" cy="615500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2090B30A-471D-4BEB-8472-EA9BF847A11F}"/>
                </a:ext>
              </a:extLst>
            </p:cNvPr>
            <p:cNvSpPr/>
            <p:nvPr/>
          </p:nvSpPr>
          <p:spPr>
            <a:xfrm rot="10800000">
              <a:off x="9645919" y="1544153"/>
              <a:ext cx="808118" cy="6155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CE1A41E-C996-4BB9-A320-09A6E8DF2FB1}"/>
                </a:ext>
              </a:extLst>
            </p:cNvPr>
            <p:cNvSpPr txBox="1"/>
            <p:nvPr/>
          </p:nvSpPr>
          <p:spPr>
            <a:xfrm>
              <a:off x="9760432" y="1728036"/>
              <a:ext cx="729843" cy="266350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rmAutofit lnSpcReduction="10000"/>
            </a:bodyPr>
            <a:lstStyle/>
            <a:p>
              <a:pPr algn="r"/>
              <a:r>
                <a:rPr lang="de-DE" sz="1200" b="1" dirty="0">
                  <a:solidFill>
                    <a:schemeClr val="bg1"/>
                  </a:solidFill>
                </a:rPr>
                <a:t>zur Grafik</a:t>
              </a:r>
            </a:p>
          </p:txBody>
        </p:sp>
      </p:grpSp>
      <p:sp>
        <p:nvSpPr>
          <p:cNvPr id="17" name="Rechteck 16">
            <a:hlinkClick r:id="rId5" action="ppaction://hlinkpres?slideindex=12&amp;slidetitle=Sycat Unterweisung"/>
            <a:extLst>
              <a:ext uri="{FF2B5EF4-FFF2-40B4-BE49-F238E27FC236}">
                <a16:creationId xmlns:a16="http://schemas.microsoft.com/office/drawing/2014/main" id="{DBB43972-AFA2-4FC3-9CD9-BBDDEDB17485}"/>
              </a:ext>
            </a:extLst>
          </p:cNvPr>
          <p:cNvSpPr/>
          <p:nvPr/>
        </p:nvSpPr>
        <p:spPr>
          <a:xfrm>
            <a:off x="10254122" y="1645192"/>
            <a:ext cx="1079277" cy="88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5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97B99D-E712-4FD9-AF88-5F96C295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2"/>
            <a:ext cx="5554211" cy="37071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2400" dirty="0"/>
              <a:t>Aufwändige Konzipierung von Unterweisungen</a:t>
            </a:r>
          </a:p>
          <a:p>
            <a:r>
              <a:rPr lang="de-DE" sz="2400" dirty="0"/>
              <a:t>(Unterlagen bereitstellen, Texte schreiben, Grafiken erstellen)</a:t>
            </a:r>
          </a:p>
        </p:txBody>
      </p:sp>
    </p:spTree>
    <p:extLst>
      <p:ext uri="{BB962C8B-B14F-4D97-AF65-F5344CB8AC3E}">
        <p14:creationId xmlns:p14="http://schemas.microsoft.com/office/powerpoint/2010/main" val="23885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Unterweisungspflichtige Mitarbeiter identifizieren, abgleichen und kontaktieren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68BB0BB-B542-487B-B868-940B427B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1"/>
            <a:ext cx="5554211" cy="37071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9F521FF-1252-4932-98AA-329F79565409}"/>
              </a:ext>
            </a:extLst>
          </p:cNvPr>
          <p:cNvSpPr txBox="1"/>
          <p:nvPr/>
        </p:nvSpPr>
        <p:spPr>
          <a:xfrm>
            <a:off x="8382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</a:t>
            </a:r>
          </a:p>
          <a:p>
            <a:r>
              <a:rPr lang="de-DE" sz="1400" dirty="0"/>
              <a:t>(Unterlagen bereitstellen, Texte schreiben, Grafiken erstellen)</a:t>
            </a:r>
          </a:p>
        </p:txBody>
      </p:sp>
    </p:spTree>
    <p:extLst>
      <p:ext uri="{BB962C8B-B14F-4D97-AF65-F5344CB8AC3E}">
        <p14:creationId xmlns:p14="http://schemas.microsoft.com/office/powerpoint/2010/main" val="3396027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Passende Räumlichkeiten finden und herrichten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8F17C6-519C-4332-A6FF-6FF241A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0"/>
            <a:ext cx="5554211" cy="370717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FB8084-275A-42AD-A770-B38D80F9EF41}"/>
              </a:ext>
            </a:extLst>
          </p:cNvPr>
          <p:cNvSpPr txBox="1"/>
          <p:nvPr/>
        </p:nvSpPr>
        <p:spPr>
          <a:xfrm>
            <a:off x="8382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 (Unterlagen bereitstellen, Texte schreiben, Grafiken erstellen)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D7EE3F-495B-4983-958C-3AB74B0C3788}"/>
              </a:ext>
            </a:extLst>
          </p:cNvPr>
          <p:cNvSpPr txBox="1"/>
          <p:nvPr/>
        </p:nvSpPr>
        <p:spPr>
          <a:xfrm>
            <a:off x="838200" y="2213272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Unterweisungspflichtige Mitarbeiter identifizieren, abgleichen und kontaktieren </a:t>
            </a:r>
          </a:p>
        </p:txBody>
      </p:sp>
    </p:spTree>
    <p:extLst>
      <p:ext uri="{BB962C8B-B14F-4D97-AF65-F5344CB8AC3E}">
        <p14:creationId xmlns:p14="http://schemas.microsoft.com/office/powerpoint/2010/main" val="1435951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Zeitliche Koordination bei vielen Unterweisungen und Teilnehmern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8F17C6-519C-4332-A6FF-6FF241A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1"/>
            <a:ext cx="5554211" cy="37071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AE8544C-7194-4B55-AAF8-55876E705A10}"/>
              </a:ext>
            </a:extLst>
          </p:cNvPr>
          <p:cNvSpPr txBox="1"/>
          <p:nvPr/>
        </p:nvSpPr>
        <p:spPr>
          <a:xfrm>
            <a:off x="8382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 (Unterlagen bereitstellen, Texte schreiben, Grafiken erstellen)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B881EA-90AB-41EA-B02B-92EE820AFADC}"/>
              </a:ext>
            </a:extLst>
          </p:cNvPr>
          <p:cNvSpPr txBox="1"/>
          <p:nvPr/>
        </p:nvSpPr>
        <p:spPr>
          <a:xfrm>
            <a:off x="838200" y="2213272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Unterweisungspflichtige Mitarbeiter identifizieren, abgleichen und kontaktieren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54A60E-86BC-4DD4-A147-028637E10FBA}"/>
              </a:ext>
            </a:extLst>
          </p:cNvPr>
          <p:cNvSpPr txBox="1"/>
          <p:nvPr/>
        </p:nvSpPr>
        <p:spPr>
          <a:xfrm>
            <a:off x="838200" y="2877348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Passende Räumlichkeiten finden und herrichten</a:t>
            </a:r>
          </a:p>
        </p:txBody>
      </p:sp>
    </p:spTree>
    <p:extLst>
      <p:ext uri="{BB962C8B-B14F-4D97-AF65-F5344CB8AC3E}">
        <p14:creationId xmlns:p14="http://schemas.microsoft.com/office/powerpoint/2010/main" val="1639451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Komplizierte Auswertung der einzelnen Kurse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8F17C6-519C-4332-A6FF-6FF241A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0"/>
            <a:ext cx="5554211" cy="370717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0A2896F-2FD3-4EB8-9734-CE62578FE950}"/>
              </a:ext>
            </a:extLst>
          </p:cNvPr>
          <p:cNvSpPr txBox="1"/>
          <p:nvPr/>
        </p:nvSpPr>
        <p:spPr>
          <a:xfrm>
            <a:off x="8382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 (Unterlagen bereitstellen, Texte schreiben, Grafiken erstellen)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AF4D7ED-C0E0-404E-9638-B618AE4F2461}"/>
              </a:ext>
            </a:extLst>
          </p:cNvPr>
          <p:cNvSpPr txBox="1"/>
          <p:nvPr/>
        </p:nvSpPr>
        <p:spPr>
          <a:xfrm>
            <a:off x="838200" y="2213272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Unterweisungspflichtige Mitarbeiter identifizieren, abgleichen und kontaktieren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F75E12D-0DA3-42E2-9CCD-BFA2788E9810}"/>
              </a:ext>
            </a:extLst>
          </p:cNvPr>
          <p:cNvSpPr txBox="1"/>
          <p:nvPr/>
        </p:nvSpPr>
        <p:spPr>
          <a:xfrm>
            <a:off x="838200" y="2877348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Passende Räumlichkeiten finden und herrichten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B5801A5-ACCC-4738-BBD4-81C07E55426A}"/>
              </a:ext>
            </a:extLst>
          </p:cNvPr>
          <p:cNvSpPr txBox="1"/>
          <p:nvPr/>
        </p:nvSpPr>
        <p:spPr>
          <a:xfrm>
            <a:off x="838201" y="3516154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Zeitliche Koordination bei vielen Unterweisungen und Teilnehmern</a:t>
            </a:r>
          </a:p>
        </p:txBody>
      </p:sp>
    </p:spTree>
    <p:extLst>
      <p:ext uri="{BB962C8B-B14F-4D97-AF65-F5344CB8AC3E}">
        <p14:creationId xmlns:p14="http://schemas.microsoft.com/office/powerpoint/2010/main" val="74666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Manuelle Erfassung der Teilnehmer und ihrer Erfolge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EF33DF-8B69-472B-8558-52153E2E9428}"/>
              </a:ext>
            </a:extLst>
          </p:cNvPr>
          <p:cNvSpPr txBox="1"/>
          <p:nvPr/>
        </p:nvSpPr>
        <p:spPr>
          <a:xfrm>
            <a:off x="8338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 (Unterlagen bereitstellen, Texte schreiben, Grafiken erstellen)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8F17C6-519C-4332-A6FF-6FF241A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4" y="1520441"/>
            <a:ext cx="5554209" cy="37071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A302712-3578-489B-ACDA-31122742A8F4}"/>
              </a:ext>
            </a:extLst>
          </p:cNvPr>
          <p:cNvSpPr txBox="1"/>
          <p:nvPr/>
        </p:nvSpPr>
        <p:spPr>
          <a:xfrm>
            <a:off x="833800" y="2213272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Unterweisungspflichtige Mitarbeiter identifizieren, abgleichen und kontaktieren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7272AD5-2B89-4250-889C-F9EF6C089FE8}"/>
              </a:ext>
            </a:extLst>
          </p:cNvPr>
          <p:cNvSpPr txBox="1"/>
          <p:nvPr/>
        </p:nvSpPr>
        <p:spPr>
          <a:xfrm>
            <a:off x="833800" y="2877348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Passende Räumlichkeiten finden und herrichten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E78B73-1862-4473-A29B-30D016D99A1A}"/>
              </a:ext>
            </a:extLst>
          </p:cNvPr>
          <p:cNvSpPr txBox="1"/>
          <p:nvPr/>
        </p:nvSpPr>
        <p:spPr>
          <a:xfrm>
            <a:off x="833801" y="3516154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Zeitliche Koordination bei vielen Unterweisungen und Teilnehmern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C5CF4A-C821-4DF1-A48C-8EB08E6ADB72}"/>
              </a:ext>
            </a:extLst>
          </p:cNvPr>
          <p:cNvSpPr txBox="1"/>
          <p:nvPr/>
        </p:nvSpPr>
        <p:spPr>
          <a:xfrm>
            <a:off x="838200" y="4224498"/>
            <a:ext cx="47304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Komplizierte Auswertung der einzelnen Kurse</a:t>
            </a:r>
          </a:p>
        </p:txBody>
      </p:sp>
    </p:spTree>
    <p:extLst>
      <p:ext uri="{BB962C8B-B14F-4D97-AF65-F5344CB8AC3E}">
        <p14:creationId xmlns:p14="http://schemas.microsoft.com/office/powerpoint/2010/main" val="223201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11E7-2296-4EC6-AE5C-35F0425A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90254-EFCF-4566-AD1D-47325BE0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Probleme beim manuellen Erstellen von Unterweisungen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F9DFB-EBFF-41A6-A6C0-77BEBD38A9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324DD-9832-4857-9419-293FE69FA8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11BEE-A9FD-4C6B-BF6D-E9BD67FE51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67DD2A-C6F0-4978-A7D5-AFB702426616}"/>
              </a:ext>
            </a:extLst>
          </p:cNvPr>
          <p:cNvSpPr txBox="1"/>
          <p:nvPr/>
        </p:nvSpPr>
        <p:spPr>
          <a:xfrm>
            <a:off x="-729843" y="1618493"/>
            <a:ext cx="3758268" cy="3809316"/>
          </a:xfrm>
          <a:prstGeom prst="rect">
            <a:avLst/>
          </a:prstGeom>
        </p:spPr>
        <p:txBody>
          <a:bodyPr vert="horz" wrap="square" lIns="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5BFB8-6608-4718-8252-4F2A9E6ABF64}"/>
              </a:ext>
            </a:extLst>
          </p:cNvPr>
          <p:cNvSpPr txBox="1"/>
          <p:nvPr/>
        </p:nvSpPr>
        <p:spPr>
          <a:xfrm>
            <a:off x="838200" y="5527380"/>
            <a:ext cx="10226879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Bloß nichts übersehen oder vergessen!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EF33DF-8B69-472B-8558-52153E2E9428}"/>
              </a:ext>
            </a:extLst>
          </p:cNvPr>
          <p:cNvSpPr txBox="1"/>
          <p:nvPr/>
        </p:nvSpPr>
        <p:spPr>
          <a:xfrm>
            <a:off x="838200" y="1549195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r>
              <a:rPr lang="de-DE" sz="1400" dirty="0"/>
              <a:t>Aufwändige Konzipierung von Unterweisungen (Unterlagen bereitstellen, Texte schreiben, Grafiken erstellen)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8F17C6-519C-4332-A6FF-6FF241A6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83" y="1520440"/>
            <a:ext cx="5554209" cy="37071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A302712-3578-489B-ACDA-31122742A8F4}"/>
              </a:ext>
            </a:extLst>
          </p:cNvPr>
          <p:cNvSpPr txBox="1"/>
          <p:nvPr/>
        </p:nvSpPr>
        <p:spPr>
          <a:xfrm>
            <a:off x="838200" y="2213272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Unterweisungspflichtige Mitarbeiter identifizieren, abgleichen und kontaktieren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7272AD5-2B89-4250-889C-F9EF6C089FE8}"/>
              </a:ext>
            </a:extLst>
          </p:cNvPr>
          <p:cNvSpPr txBox="1"/>
          <p:nvPr/>
        </p:nvSpPr>
        <p:spPr>
          <a:xfrm>
            <a:off x="838200" y="2877348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Passende Räumlichkeiten finden und herrichten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E78B73-1862-4473-A29B-30D016D99A1A}"/>
              </a:ext>
            </a:extLst>
          </p:cNvPr>
          <p:cNvSpPr txBox="1"/>
          <p:nvPr/>
        </p:nvSpPr>
        <p:spPr>
          <a:xfrm>
            <a:off x="838201" y="3516154"/>
            <a:ext cx="47348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Zeitliche Koordination bei vielen Unterweisungen und Teilnehmern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C5CF4A-C821-4DF1-A48C-8EB08E6ADB72}"/>
              </a:ext>
            </a:extLst>
          </p:cNvPr>
          <p:cNvSpPr txBox="1"/>
          <p:nvPr/>
        </p:nvSpPr>
        <p:spPr>
          <a:xfrm>
            <a:off x="842600" y="4224498"/>
            <a:ext cx="47304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Komplizierte Auswertung der einzelnen Kurse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AEA1A38-0C07-49DD-855D-A412E84CDAB1}"/>
              </a:ext>
            </a:extLst>
          </p:cNvPr>
          <p:cNvSpPr txBox="1"/>
          <p:nvPr/>
        </p:nvSpPr>
        <p:spPr>
          <a:xfrm>
            <a:off x="838201" y="4819036"/>
            <a:ext cx="4730486" cy="442912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Manuelle Erfassung der Teilnehmer und ihrer Erfolge</a:t>
            </a:r>
          </a:p>
        </p:txBody>
      </p:sp>
    </p:spTree>
    <p:extLst>
      <p:ext uri="{BB962C8B-B14F-4D97-AF65-F5344CB8AC3E}">
        <p14:creationId xmlns:p14="http://schemas.microsoft.com/office/powerpoint/2010/main" val="521667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FE4CA-76B2-4D13-A27B-D823DC88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B583D4-D187-4BC3-96BD-B51E918ED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Der digitale Weg mit </a:t>
            </a:r>
            <a:r>
              <a:rPr lang="de-DE" dirty="0" err="1"/>
              <a:t>sycat</a:t>
            </a:r>
            <a:r>
              <a:rPr lang="de-DE" dirty="0"/>
              <a:t> Unterweisung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15D39B-DD7B-49F2-BCAC-7CF06C908F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06/2018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A279D1-F27B-43AC-9F19-7407C02539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sycat Unterweisung - digitale Schulungen und Unterweisungen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4B1685-892E-4713-AB89-8C9EAD2CA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66D0E1-E708-4A5D-AC6E-F4141833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8" y="1518921"/>
            <a:ext cx="5565317" cy="37102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7188248-CED1-473A-BF6C-9E7F5EBD6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4582" y="4454371"/>
            <a:ext cx="2011300" cy="154952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978A3B4-A761-4812-B8CB-3216365AEFD1}"/>
              </a:ext>
            </a:extLst>
          </p:cNvPr>
          <p:cNvGrpSpPr/>
          <p:nvPr/>
        </p:nvGrpSpPr>
        <p:grpSpPr>
          <a:xfrm>
            <a:off x="826177" y="1622171"/>
            <a:ext cx="4746909" cy="1051148"/>
            <a:chOff x="826177" y="1622171"/>
            <a:chExt cx="4746909" cy="1051148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89FE2B04-A9CD-4E91-AB5F-91A3BD87C615}"/>
                </a:ext>
              </a:extLst>
            </p:cNvPr>
            <p:cNvGrpSpPr/>
            <p:nvPr/>
          </p:nvGrpSpPr>
          <p:grpSpPr>
            <a:xfrm>
              <a:off x="826177" y="1622171"/>
              <a:ext cx="1040235" cy="1040235"/>
              <a:chOff x="1006679" y="1812022"/>
              <a:chExt cx="1040235" cy="1040235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38B5FED1-2744-424A-B929-EA79D8AFB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6796" y="1972139"/>
                <a:ext cx="480000" cy="720000"/>
              </a:xfrm>
              <a:prstGeom prst="rect">
                <a:avLst/>
              </a:prstGeom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8013B74A-B740-4AD2-B452-A05C46049A5C}"/>
                  </a:ext>
                </a:extLst>
              </p:cNvPr>
              <p:cNvSpPr/>
              <p:nvPr/>
            </p:nvSpPr>
            <p:spPr>
              <a:xfrm>
                <a:off x="1006679" y="1812022"/>
                <a:ext cx="1040235" cy="104023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41A1234-AA6A-4D02-BB9E-6E5C8AE61A7C}"/>
                </a:ext>
              </a:extLst>
            </p:cNvPr>
            <p:cNvSpPr txBox="1"/>
            <p:nvPr/>
          </p:nvSpPr>
          <p:spPr>
            <a:xfrm>
              <a:off x="1996580" y="1633085"/>
              <a:ext cx="3576506" cy="1040234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Autofit/>
            </a:bodyPr>
            <a:lstStyle/>
            <a:p>
              <a:r>
                <a:rPr lang="de-DE" dirty="0"/>
                <a:t>Einfach und intuitiv bedienbar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DE2D3BD-97D8-47A3-9E61-03340010C907}"/>
              </a:ext>
            </a:extLst>
          </p:cNvPr>
          <p:cNvGrpSpPr/>
          <p:nvPr/>
        </p:nvGrpSpPr>
        <p:grpSpPr>
          <a:xfrm>
            <a:off x="826177" y="2744639"/>
            <a:ext cx="4746909" cy="1055031"/>
            <a:chOff x="826177" y="2744639"/>
            <a:chExt cx="4746909" cy="1055031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A627D0E6-E781-478E-BC1C-F6C9016DC81C}"/>
                </a:ext>
              </a:extLst>
            </p:cNvPr>
            <p:cNvGrpSpPr/>
            <p:nvPr/>
          </p:nvGrpSpPr>
          <p:grpSpPr>
            <a:xfrm>
              <a:off x="826177" y="2759435"/>
              <a:ext cx="1040235" cy="1040235"/>
              <a:chOff x="1006679" y="2908882"/>
              <a:chExt cx="1040235" cy="1040235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BB8EF238-F500-4338-AE76-B7B2B894E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75428" y="3068999"/>
                <a:ext cx="502737" cy="720000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07D65F96-572B-4C3F-BCAD-A009AF4DFDAD}"/>
                  </a:ext>
                </a:extLst>
              </p:cNvPr>
              <p:cNvSpPr/>
              <p:nvPr/>
            </p:nvSpPr>
            <p:spPr>
              <a:xfrm>
                <a:off x="1006679" y="2908882"/>
                <a:ext cx="1040235" cy="104023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86C43EA-4F4E-4051-B271-1D72AF68B047}"/>
                </a:ext>
              </a:extLst>
            </p:cNvPr>
            <p:cNvSpPr txBox="1"/>
            <p:nvPr/>
          </p:nvSpPr>
          <p:spPr>
            <a:xfrm>
              <a:off x="1996580" y="2744639"/>
              <a:ext cx="3576506" cy="1040234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Autofit/>
            </a:bodyPr>
            <a:lstStyle/>
            <a:p>
              <a:r>
                <a:rPr lang="de-DE" dirty="0"/>
                <a:t>Mobil - Unabhängig von Ort und Zeit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5FAB182-E080-419F-8FC5-51AB32E99675}"/>
              </a:ext>
            </a:extLst>
          </p:cNvPr>
          <p:cNvGrpSpPr/>
          <p:nvPr/>
        </p:nvGrpSpPr>
        <p:grpSpPr>
          <a:xfrm>
            <a:off x="826177" y="3896699"/>
            <a:ext cx="4746909" cy="1078541"/>
            <a:chOff x="826177" y="3896699"/>
            <a:chExt cx="4746909" cy="1078541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C9745E8-86C6-4282-9EF0-D70EC63967F6}"/>
                </a:ext>
              </a:extLst>
            </p:cNvPr>
            <p:cNvGrpSpPr/>
            <p:nvPr/>
          </p:nvGrpSpPr>
          <p:grpSpPr>
            <a:xfrm>
              <a:off x="826177" y="3896699"/>
              <a:ext cx="1040235" cy="1040235"/>
              <a:chOff x="1006679" y="3969108"/>
              <a:chExt cx="1040235" cy="1040235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B15E8BF6-1D26-42AC-AFFF-FB03269B5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66796" y="4259725"/>
                <a:ext cx="720000" cy="459000"/>
              </a:xfrm>
              <a:prstGeom prst="rect">
                <a:avLst/>
              </a:prstGeom>
            </p:spPr>
          </p:pic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7EC73AE-2975-43B9-AEBE-FBF98F043C36}"/>
                  </a:ext>
                </a:extLst>
              </p:cNvPr>
              <p:cNvSpPr/>
              <p:nvPr/>
            </p:nvSpPr>
            <p:spPr>
              <a:xfrm>
                <a:off x="1006679" y="3969108"/>
                <a:ext cx="1040235" cy="104023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EEEBBF0-B6BF-4F5B-80A3-24E90191EC5C}"/>
                </a:ext>
              </a:extLst>
            </p:cNvPr>
            <p:cNvSpPr txBox="1"/>
            <p:nvPr/>
          </p:nvSpPr>
          <p:spPr>
            <a:xfrm>
              <a:off x="1996580" y="3935006"/>
              <a:ext cx="3576506" cy="1040234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Autofit/>
            </a:bodyPr>
            <a:lstStyle/>
            <a:p>
              <a:r>
                <a:rPr lang="de-DE" dirty="0"/>
                <a:t>Übersichtlich, zentral und aktuell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C3F6DBF-A6E6-400B-B66D-4DB6FF0E31AD}"/>
              </a:ext>
            </a:extLst>
          </p:cNvPr>
          <p:cNvGrpSpPr/>
          <p:nvPr/>
        </p:nvGrpSpPr>
        <p:grpSpPr>
          <a:xfrm>
            <a:off x="826177" y="5033963"/>
            <a:ext cx="4746909" cy="1099889"/>
            <a:chOff x="826177" y="5033963"/>
            <a:chExt cx="4746909" cy="1099889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81D44F42-35AE-4840-9B94-DEDDEA661FA2}"/>
                </a:ext>
              </a:extLst>
            </p:cNvPr>
            <p:cNvGrpSpPr/>
            <p:nvPr/>
          </p:nvGrpSpPr>
          <p:grpSpPr>
            <a:xfrm>
              <a:off x="826177" y="5033963"/>
              <a:ext cx="1040235" cy="1040235"/>
              <a:chOff x="1006679" y="4950073"/>
              <a:chExt cx="1040235" cy="1040235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AB43A3A0-6667-4488-B84F-BBB2C9884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91963" y="5245509"/>
                <a:ext cx="720000" cy="449362"/>
              </a:xfrm>
              <a:prstGeom prst="rect">
                <a:avLst/>
              </a:prstGeom>
            </p:spPr>
          </p:pic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1EE1BE0B-BDBA-40DB-9CB2-DFA99228395A}"/>
                  </a:ext>
                </a:extLst>
              </p:cNvPr>
              <p:cNvSpPr/>
              <p:nvPr/>
            </p:nvSpPr>
            <p:spPr>
              <a:xfrm>
                <a:off x="1006679" y="4950073"/>
                <a:ext cx="1040235" cy="1040235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FF95E19-385D-4E16-9917-3E935683F87C}"/>
                </a:ext>
              </a:extLst>
            </p:cNvPr>
            <p:cNvSpPr txBox="1"/>
            <p:nvPr/>
          </p:nvSpPr>
          <p:spPr>
            <a:xfrm>
              <a:off x="1996580" y="5093618"/>
              <a:ext cx="3576506" cy="1040234"/>
            </a:xfrm>
            <a:prstGeom prst="rect">
              <a:avLst/>
            </a:prstGeom>
          </p:spPr>
          <p:txBody>
            <a:bodyPr vert="horz" wrap="square" lIns="0" tIns="45720" rIns="91440" bIns="45720" rtlCol="0" anchor="ctr">
              <a:noAutofit/>
            </a:bodyPr>
            <a:lstStyle/>
            <a:p>
              <a:r>
                <a:rPr lang="de-DE" dirty="0"/>
                <a:t>Zeit- und Kostensparend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9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ycat_1">
  <a:themeElements>
    <a:clrScheme name="sycat">
      <a:dk1>
        <a:srgbClr val="3F3F3F"/>
      </a:dk1>
      <a:lt1>
        <a:srgbClr val="FFFFFF"/>
      </a:lt1>
      <a:dk2>
        <a:srgbClr val="3F3F3F"/>
      </a:dk2>
      <a:lt2>
        <a:srgbClr val="F2F2F2"/>
      </a:lt2>
      <a:accent1>
        <a:srgbClr val="315872"/>
      </a:accent1>
      <a:accent2>
        <a:srgbClr val="F59B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ctr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Breitbild</PresentationFormat>
  <Paragraphs>207</Paragraphs>
  <Slides>16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Sycat_1</vt:lpstr>
      <vt:lpstr>PowerPoint-Präsentation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  <vt:lpstr>Sycat Unterweisung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Kurth, Christian</dc:creator>
  <cp:lastModifiedBy>Kurth, Christian</cp:lastModifiedBy>
  <cp:revision>351</cp:revision>
  <dcterms:created xsi:type="dcterms:W3CDTF">2017-10-19T13:39:35Z</dcterms:created>
  <dcterms:modified xsi:type="dcterms:W3CDTF">2018-09-25T09:36:57Z</dcterms:modified>
</cp:coreProperties>
</file>