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3" r:id="rId5"/>
    <p:sldId id="26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vKPvxzQZWK6/uvf5Nb2OA==" hashData="7fIbrBwxUl3UzOEEr/SuyJkvQ6TJAsDH9M1sRdT5FuEDYWwFnTqQHwSwfSiASYxkbohCknrFua/5fbMECDDBlw=="/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FD5"/>
    <a:srgbClr val="B6EBFF"/>
    <a:srgbClr val="A6FFFB"/>
    <a:srgbClr val="FF7C80"/>
    <a:srgbClr val="FFD895"/>
    <a:srgbClr val="9EBFD5"/>
    <a:srgbClr val="FF66FF"/>
    <a:srgbClr val="FFCC99"/>
    <a:srgbClr val="C5E0B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>
        <p:guide pos="3840"/>
        <p:guide orient="horz" pos="21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F830188-B969-4C1E-9BEC-A16DF44C4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36D5A4-19F6-4846-B443-79BFCE6FA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B076-EF75-49C0-8B42-33FC4DC87C15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C1C7F5-D240-4A32-B1F9-8364FB453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D91279-AAB7-44CA-BD5B-3400430BCD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17861-E6A3-4120-B1D9-D03D89578B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66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01305-1233-4963-9788-0CC29BC474A6}" type="datetimeFigureOut">
              <a:rPr lang="de-DE" smtClean="0"/>
              <a:t>25.09.2018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69D1-FF98-4DBA-9245-B38DB034AD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50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9">
            <a:extLst>
              <a:ext uri="{FF2B5EF4-FFF2-40B4-BE49-F238E27FC236}">
                <a16:creationId xmlns:a16="http://schemas.microsoft.com/office/drawing/2014/main" id="{42A5A025-0591-4FFF-A8DB-2FC26CE1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2DDFA388-6384-47B4-8CB1-83C4D1404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08038"/>
            <a:ext cx="9701213" cy="442912"/>
          </a:xfrm>
          <a:prstGeom prst="rect">
            <a:avLst/>
          </a:prstGeom>
        </p:spPr>
        <p:txBody>
          <a:bodyPr lIns="0" anchor="ctr" anchorCtr="0"/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Datumsplatzhalter 42">
            <a:extLst>
              <a:ext uri="{FF2B5EF4-FFF2-40B4-BE49-F238E27FC236}">
                <a16:creationId xmlns:a16="http://schemas.microsoft.com/office/drawing/2014/main" id="{06832932-05A1-45FE-ADAD-104028F89A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673E5279-846E-4B0E-BFDC-73BA9CF9EC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45" name="Foliennummernplatzhalter 44">
            <a:extLst>
              <a:ext uri="{FF2B5EF4-FFF2-40B4-BE49-F238E27FC236}">
                <a16:creationId xmlns:a16="http://schemas.microsoft.com/office/drawing/2014/main" id="{873DC4EA-F212-4CDA-B820-C1E73B7389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4049E-027D-4651-9399-774A5B6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69219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491A92-4D20-4487-8BCC-6A3C104DCEC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5999" y="6412912"/>
            <a:ext cx="1417163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715090-8487-4357-9A22-9342019A43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598691" y="6412912"/>
            <a:ext cx="4180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90C4B0-023C-4259-A093-CC2B3608D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8200" y="6412912"/>
            <a:ext cx="498695" cy="365125"/>
          </a:xfrm>
          <a:prstGeom prst="rect">
            <a:avLst/>
          </a:prstGeom>
        </p:spPr>
        <p:txBody>
          <a:bodyPr/>
          <a:lstStyle/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6AC4A9-4C13-44DD-8729-2B01CC7D30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52438"/>
            <a:ext cx="4826824" cy="9144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32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8C0E63C-CE36-4597-BA86-4B35DD61D30D}"/>
              </a:ext>
            </a:extLst>
          </p:cNvPr>
          <p:cNvSpPr/>
          <p:nvPr userDrawn="1"/>
        </p:nvSpPr>
        <p:spPr>
          <a:xfrm>
            <a:off x="0" y="6268828"/>
            <a:ext cx="12192000" cy="589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0722359-FD9E-4CC6-9A82-1F3896466A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5" y="6382037"/>
            <a:ext cx="833685" cy="39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03114F5-CA18-4DB6-95A1-414ACAF58D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10" y="6365416"/>
            <a:ext cx="920929" cy="396000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08E570DE-1B44-452B-939D-70A3CE35D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6412912"/>
            <a:ext cx="141716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29F5C834-1AE6-4FD2-BE24-4CE6223AB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91" y="6412912"/>
            <a:ext cx="418063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28" name="Foliennummernplatzhalter 14">
            <a:extLst>
              <a:ext uri="{FF2B5EF4-FFF2-40B4-BE49-F238E27FC236}">
                <a16:creationId xmlns:a16="http://schemas.microsoft.com/office/drawing/2014/main" id="{D88FA728-F515-4385-9BCE-02044DDB8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12912"/>
            <a:ext cx="498695" cy="365125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C031-EC9D-4325-B145-C2CD1365894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00CBB1-6A51-4C18-876C-A348D8230C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332" y="6231120"/>
            <a:ext cx="10536468" cy="514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C8DEEF0-6B8C-46B9-BDAC-E2FD16AD7BB3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332" y="1271850"/>
            <a:ext cx="10536468" cy="514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600A2729-982F-4F75-B5AD-9F9D08C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32032" cy="4432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7552492-5018-4BFD-B1B8-5B81BAFC7A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9748" y="161678"/>
            <a:ext cx="2574052" cy="920111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31F3FDE-FDC0-4831-9A80-DEFF65C26326}"/>
              </a:ext>
            </a:extLst>
          </p:cNvPr>
          <p:cNvGrpSpPr/>
          <p:nvPr userDrawn="1"/>
        </p:nvGrpSpPr>
        <p:grpSpPr>
          <a:xfrm>
            <a:off x="817332" y="1208516"/>
            <a:ext cx="10557336" cy="167752"/>
            <a:chOff x="817332" y="1463040"/>
            <a:chExt cx="10536468" cy="133592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9EF54E8-7025-4A98-BB7B-A4D313E934C9}"/>
                </a:ext>
              </a:extLst>
            </p:cNvPr>
            <p:cNvSpPr/>
            <p:nvPr userDrawn="1"/>
          </p:nvSpPr>
          <p:spPr>
            <a:xfrm>
              <a:off x="817332" y="1463040"/>
              <a:ext cx="10536468" cy="133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F3EF6340-3262-4BDD-BF24-1AE3D39D34D6}"/>
                </a:ext>
              </a:extLst>
            </p:cNvPr>
            <p:cNvCxnSpPr>
              <a:cxnSpLocks/>
              <a:stCxn id="37" idx="1"/>
              <a:endCxn id="37" idx="3"/>
            </p:cNvCxnSpPr>
            <p:nvPr userDrawn="1"/>
          </p:nvCxnSpPr>
          <p:spPr>
            <a:xfrm>
              <a:off x="817332" y="1529836"/>
              <a:ext cx="10536468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00ADC89E-EEE4-4A3D-A7B5-432D646F81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95C647-7B65-466F-8209-3E9C8DAA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89" y="-706885"/>
            <a:ext cx="9396020" cy="65396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FBEF2E-D9FE-4643-9E5A-DBAB78D01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9748" y="161678"/>
            <a:ext cx="2574052" cy="92011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EEC02F-A20C-4672-80B1-2298D7A7D4D6}"/>
              </a:ext>
            </a:extLst>
          </p:cNvPr>
          <p:cNvSpPr txBox="1"/>
          <p:nvPr/>
        </p:nvSpPr>
        <p:spPr>
          <a:xfrm>
            <a:off x="487017" y="4932726"/>
            <a:ext cx="11191461" cy="1925273"/>
          </a:xfrm>
          <a:prstGeom prst="rect">
            <a:avLst/>
          </a:prstGeom>
          <a:effectLst/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4400" cap="all" dirty="0" err="1"/>
              <a:t>Sycat</a:t>
            </a:r>
            <a:r>
              <a:rPr lang="de-DE" sz="4400" cap="all" dirty="0"/>
              <a:t> IMS Portal-Facelift</a:t>
            </a:r>
          </a:p>
          <a:p>
            <a:pPr algn="ctr"/>
            <a:r>
              <a:rPr lang="de-DE" sz="4400" cap="all" dirty="0">
                <a:latin typeface="+mj-lt"/>
              </a:rPr>
              <a:t>Die neue Benutzeroberfläche des Portals</a:t>
            </a:r>
          </a:p>
        </p:txBody>
      </p:sp>
    </p:spTree>
    <p:extLst>
      <p:ext uri="{BB962C8B-B14F-4D97-AF65-F5344CB8AC3E}">
        <p14:creationId xmlns:p14="http://schemas.microsoft.com/office/powerpoint/2010/main" val="25663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C7CC4-3A53-422D-969C-81314FB3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IMS Portal Facelift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35A508-39DF-4DFB-B409-862516BD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wollen wir mit dem Facelift erreichen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D0E8-9BD7-4A92-9ABB-F112BC0049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4D85-C7E2-4485-8C62-B1C7A58ADB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4B0F7-BA35-46C5-9DCB-DE19226D0A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DA4FAE-7BF3-44F0-A47D-70ACB2202F1B}"/>
              </a:ext>
            </a:extLst>
          </p:cNvPr>
          <p:cNvSpPr txBox="1"/>
          <p:nvPr/>
        </p:nvSpPr>
        <p:spPr>
          <a:xfrm>
            <a:off x="6095999" y="2122415"/>
            <a:ext cx="5503877" cy="3649210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marL="180000" indent="-18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Modernere Optik</a:t>
            </a:r>
          </a:p>
          <a:p>
            <a:pPr marL="180000" indent="-18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Intuitivere Bedienbarkeit</a:t>
            </a:r>
          </a:p>
          <a:p>
            <a:pPr marL="180000" indent="-18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Verbesserte User Experience</a:t>
            </a:r>
          </a:p>
          <a:p>
            <a:pPr marL="180000" indent="-18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Bessere Unterstützung von Mobilgeräten</a:t>
            </a:r>
          </a:p>
          <a:p>
            <a:pPr marL="180000" indent="-18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Die Umsetzung von Kundenwünschen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7C658C-109A-4EBF-AF61-66402464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5" y="1310126"/>
            <a:ext cx="6590998" cy="45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C7CC4-3A53-422D-969C-81314FB3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IMS Portal Facelift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35A508-39DF-4DFB-B409-862516BD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wollen wir mit dem Facelift erreichen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D0E8-9BD7-4A92-9ABB-F112BC0049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4D85-C7E2-4485-8C62-B1C7A58ADB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4B0F7-BA35-46C5-9DCB-DE19226D0A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6CE019-F32E-4670-8865-0A272B2F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54" y="1551561"/>
            <a:ext cx="6878972" cy="45846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29C101B-F74B-4EFB-B981-72445D2F3F0D}"/>
              </a:ext>
            </a:extLst>
          </p:cNvPr>
          <p:cNvSpPr txBox="1"/>
          <p:nvPr/>
        </p:nvSpPr>
        <p:spPr>
          <a:xfrm>
            <a:off x="838199" y="1551561"/>
            <a:ext cx="3305961" cy="10157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Noch mehr Spaß beim Arbeiten mit </a:t>
            </a:r>
            <a:r>
              <a:rPr lang="de-DE" b="1" dirty="0" err="1">
                <a:solidFill>
                  <a:schemeClr val="bg1"/>
                </a:solidFill>
              </a:rPr>
              <a:t>sycat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1CF767-5D00-4BCC-AF53-4B50883638FA}"/>
              </a:ext>
            </a:extLst>
          </p:cNvPr>
          <p:cNvSpPr txBox="1"/>
          <p:nvPr/>
        </p:nvSpPr>
        <p:spPr>
          <a:xfrm>
            <a:off x="838199" y="3335981"/>
            <a:ext cx="3305961" cy="10157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Größere Akzeptanz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für BPM, QM und DM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im Unternehmen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C049840-5BF9-40CE-AE51-2844F1CA99ED}"/>
              </a:ext>
            </a:extLst>
          </p:cNvPr>
          <p:cNvSpPr txBox="1"/>
          <p:nvPr/>
        </p:nvSpPr>
        <p:spPr>
          <a:xfrm>
            <a:off x="838199" y="5063903"/>
            <a:ext cx="3305961" cy="10157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Verbesserte Arbeitsabläufe,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gelebtes QM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72AB2922-6A3A-469C-A3F0-CF4F339B7BAC}"/>
              </a:ext>
            </a:extLst>
          </p:cNvPr>
          <p:cNvSpPr/>
          <p:nvPr/>
        </p:nvSpPr>
        <p:spPr>
          <a:xfrm>
            <a:off x="2239861" y="2699113"/>
            <a:ext cx="570451" cy="56297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71447B98-5F7A-4715-9A7B-4B9A264B5715}"/>
              </a:ext>
            </a:extLst>
          </p:cNvPr>
          <p:cNvSpPr/>
          <p:nvPr/>
        </p:nvSpPr>
        <p:spPr>
          <a:xfrm>
            <a:off x="2239861" y="4452412"/>
            <a:ext cx="570451" cy="56297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4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4B40A-4E49-49AE-B93A-E428A549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IMS Portal Facelift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203B51-DFC2-44DF-9075-7E19EB27E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Sehen Sie das Facelift live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F41C57-87CA-4B6B-924F-0A5D00181C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8D14A-AA3B-47FB-AD82-C862083102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46029-DA50-4966-AE05-B7AE393351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D9591E-C6BB-4C73-A1C1-7CF478601D17}"/>
              </a:ext>
            </a:extLst>
          </p:cNvPr>
          <p:cNvSpPr txBox="1"/>
          <p:nvPr/>
        </p:nvSpPr>
        <p:spPr>
          <a:xfrm>
            <a:off x="838200" y="1613900"/>
            <a:ext cx="10537273" cy="156121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algn="ctr"/>
            <a:r>
              <a:rPr lang="de-DE" sz="4400" dirty="0">
                <a:latin typeface="+mj-lt"/>
              </a:rPr>
              <a:t>Lassen Sie sich die Neuerungen jetzt live vorführen!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600D05-3C65-42E9-B5E2-EFB4E1B0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08" y="2869895"/>
            <a:ext cx="4606456" cy="32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DF216-142B-4555-81BC-66B29DC3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IMS Portal Facelift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31C5BE-A1FF-4BEA-B9D2-010A2BB50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neue Schnellsuche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779C2-66F7-4A08-847C-5867DED537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E532D9-262C-42C9-8081-3191E56E07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253FF-039D-47A1-A321-1E90752764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F4BF20B-982B-4914-8BDE-C5413003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76" y="1461039"/>
            <a:ext cx="7734646" cy="468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61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C7CC4-3A53-422D-969C-81314FB3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IMS Portal Facelift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35A508-39DF-4DFB-B409-862516BD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Mehr als nur eine verbesserte Oberfläche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D0E8-9BD7-4A92-9ABB-F112BC0049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09/2018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4D85-C7E2-4485-8C62-B1C7A58ADB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sycat IMS Portal Facelift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4B0F7-BA35-46C5-9DCB-DE19226D0A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B9C031-EC9D-4325-B145-C2CD1365894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7C658C-109A-4EBF-AF61-66402464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7" y="1310126"/>
            <a:ext cx="6590998" cy="45873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CD60D94-3502-477E-B846-881D94752928}"/>
              </a:ext>
            </a:extLst>
          </p:cNvPr>
          <p:cNvSpPr txBox="1"/>
          <p:nvPr/>
        </p:nvSpPr>
        <p:spPr>
          <a:xfrm>
            <a:off x="5150841" y="3009355"/>
            <a:ext cx="6456902" cy="912315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algn="ctr"/>
            <a:r>
              <a:rPr lang="de-DE" sz="4000" dirty="0">
                <a:latin typeface="+mj-lt"/>
              </a:rPr>
              <a:t>Erhältlich ab Frühjahr 2019</a:t>
            </a:r>
          </a:p>
        </p:txBody>
      </p:sp>
    </p:spTree>
    <p:extLst>
      <p:ext uri="{BB962C8B-B14F-4D97-AF65-F5344CB8AC3E}">
        <p14:creationId xmlns:p14="http://schemas.microsoft.com/office/powerpoint/2010/main" val="23052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ycat_1">
  <a:themeElements>
    <a:clrScheme name="sycat">
      <a:dk1>
        <a:srgbClr val="3F3F3F"/>
      </a:dk1>
      <a:lt1>
        <a:srgbClr val="FFFFFF"/>
      </a:lt1>
      <a:dk2>
        <a:srgbClr val="3F3F3F"/>
      </a:dk2>
      <a:lt2>
        <a:srgbClr val="F2F2F2"/>
      </a:lt2>
      <a:accent1>
        <a:srgbClr val="315872"/>
      </a:accent1>
      <a:accent2>
        <a:srgbClr val="F59B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ctr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Breitbild</PresentationFormat>
  <Paragraphs>39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Sycat_1</vt:lpstr>
      <vt:lpstr>PowerPoint-Präsentation</vt:lpstr>
      <vt:lpstr>IMS Portal Facelift</vt:lpstr>
      <vt:lpstr>IMS Portal Facelift</vt:lpstr>
      <vt:lpstr>IMS Portal Facelift</vt:lpstr>
      <vt:lpstr>IMS Portal Facelift</vt:lpstr>
      <vt:lpstr>IMS Portal Facelift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Kurth, Christian</dc:creator>
  <cp:lastModifiedBy>Kurth, Christian</cp:lastModifiedBy>
  <cp:revision>309</cp:revision>
  <dcterms:created xsi:type="dcterms:W3CDTF">2017-10-19T13:39:35Z</dcterms:created>
  <dcterms:modified xsi:type="dcterms:W3CDTF">2018-09-25T07:40:36Z</dcterms:modified>
</cp:coreProperties>
</file>